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xls" ContentType="application/vnd.ms-exce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72" r:id="rId2"/>
    <p:sldId id="416" r:id="rId3"/>
    <p:sldId id="391" r:id="rId4"/>
    <p:sldId id="392" r:id="rId5"/>
    <p:sldId id="403" r:id="rId6"/>
    <p:sldId id="404" r:id="rId7"/>
    <p:sldId id="393" r:id="rId8"/>
    <p:sldId id="402" r:id="rId9"/>
    <p:sldId id="397" r:id="rId10"/>
    <p:sldId id="411" r:id="rId11"/>
    <p:sldId id="396" r:id="rId12"/>
    <p:sldId id="406" r:id="rId13"/>
    <p:sldId id="412" r:id="rId14"/>
    <p:sldId id="407" r:id="rId15"/>
    <p:sldId id="338" r:id="rId16"/>
    <p:sldId id="339" r:id="rId17"/>
    <p:sldId id="425" r:id="rId18"/>
    <p:sldId id="421" r:id="rId19"/>
    <p:sldId id="424" r:id="rId20"/>
    <p:sldId id="422" r:id="rId21"/>
    <p:sldId id="428" r:id="rId22"/>
    <p:sldId id="426" r:id="rId23"/>
    <p:sldId id="427" r:id="rId24"/>
    <p:sldId id="432" r:id="rId25"/>
    <p:sldId id="430" r:id="rId26"/>
    <p:sldId id="429" r:id="rId27"/>
    <p:sldId id="431" r:id="rId28"/>
    <p:sldId id="413" r:id="rId29"/>
    <p:sldId id="414" r:id="rId30"/>
    <p:sldId id="344" r:id="rId31"/>
    <p:sldId id="423" r:id="rId32"/>
    <p:sldId id="367" r:id="rId33"/>
    <p:sldId id="368" r:id="rId34"/>
    <p:sldId id="385" r:id="rId35"/>
    <p:sldId id="371" r:id="rId36"/>
    <p:sldId id="370" r:id="rId37"/>
    <p:sldId id="372" r:id="rId38"/>
    <p:sldId id="373" r:id="rId39"/>
    <p:sldId id="374" r:id="rId40"/>
    <p:sldId id="375" r:id="rId41"/>
    <p:sldId id="377" r:id="rId42"/>
    <p:sldId id="381" r:id="rId43"/>
    <p:sldId id="382" r:id="rId44"/>
    <p:sldId id="383" r:id="rId45"/>
    <p:sldId id="348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33CC33"/>
    <a:srgbClr val="00CC66"/>
    <a:srgbClr val="CC66FF"/>
    <a:srgbClr val="CC00FF"/>
    <a:srgbClr val="339966"/>
    <a:srgbClr val="00CC00"/>
    <a:srgbClr val="009900"/>
    <a:srgbClr val="CCFFFF"/>
    <a:srgbClr val="00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69" autoAdjust="0"/>
    <p:restoredTop sz="98457" autoAdjust="0"/>
  </p:normalViewPr>
  <p:slideViewPr>
    <p:cSldViewPr>
      <p:cViewPr varScale="1">
        <p:scale>
          <a:sx n="64" d="100"/>
          <a:sy n="64" d="100"/>
        </p:scale>
        <p:origin x="-114" y="-10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87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&#1044;&#1080;&#1072;&#1075;&#1088;&#1072;&#1084;&#1084;&#1072;%20&#1074;%20Microsoft%20PowerPoint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hPercent val="72"/>
      <c:depthPercent val="100"/>
      <c:rAngAx val="1"/>
    </c:view3D>
    <c:floor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spPr>
        <a:noFill/>
        <a:ln w="25400">
          <a:noFill/>
        </a:ln>
      </c:spPr>
    </c:sideWall>
    <c:backWall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1.021566401816118E-2"/>
          <c:y val="1.9313304721030065E-2"/>
          <c:w val="0.7082860385925086"/>
          <c:h val="0.9163090128755379"/>
        </c:manualLayout>
      </c:layout>
      <c:bar3D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Россия</c:v>
                </c:pt>
              </c:strCache>
            </c:strRef>
          </c:tx>
          <c:spPr>
            <a:solidFill>
              <a:schemeClr val="accent1"/>
            </a:solidFill>
            <a:ln w="12643">
              <a:solidFill>
                <a:schemeClr val="tx1"/>
              </a:solidFill>
              <a:prstDash val="solid"/>
            </a:ln>
          </c:spPr>
          <c:dLbls>
            <c:dLbl>
              <c:idx val="0"/>
              <c:layout>
                <c:manualLayout>
                  <c:x val="8.8786601799278747E-3"/>
                  <c:y val="0.61227088216399272"/>
                </c:manualLayout>
              </c:layout>
              <c:tx>
                <c:rich>
                  <a:bodyPr/>
                  <a:lstStyle/>
                  <a:p>
                    <a:pPr>
                      <a:defRPr sz="2016" b="1" i="0" u="none" strike="noStrike" baseline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en-US" baseline="0" dirty="0">
                        <a:solidFill>
                          <a:srgbClr val="C00000"/>
                        </a:solidFill>
                      </a:rPr>
                      <a:t>21,8</a:t>
                    </a:r>
                  </a:p>
                </c:rich>
              </c:tx>
              <c:spPr>
                <a:solidFill>
                  <a:srgbClr val="FFFFFF"/>
                </a:solidFill>
                <a:ln w="25287">
                  <a:noFill/>
                </a:ln>
              </c:spPr>
            </c:dLbl>
            <c:spPr>
              <a:solidFill>
                <a:srgbClr val="FFFFFF"/>
              </a:solidFill>
              <a:ln w="25287">
                <a:noFill/>
              </a:ln>
            </c:spPr>
            <c:txPr>
              <a:bodyPr/>
              <a:lstStyle/>
              <a:p>
                <a:pPr>
                  <a:defRPr sz="1990" b="1" i="0" u="none" strike="noStrike" baseline="0">
                    <a:solidFill>
                      <a:srgbClr val="0000FF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numRef>
              <c:f>Sheet1!$B$1:$B$1</c:f>
              <c:numCache>
                <c:formatCode>General</c:formatCode>
                <c:ptCount val="1"/>
              </c:numCache>
            </c:numRef>
          </c:cat>
          <c:val>
            <c:numRef>
              <c:f>Sheet1!$B$2:$B$2</c:f>
              <c:numCache>
                <c:formatCode>General</c:formatCode>
                <c:ptCount val="1"/>
                <c:pt idx="0">
                  <c:v>21.8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 В мире</c:v>
                </c:pt>
              </c:strCache>
            </c:strRef>
          </c:tx>
          <c:spPr>
            <a:solidFill>
              <a:schemeClr val="accent2"/>
            </a:solidFill>
            <a:ln w="12643">
              <a:solidFill>
                <a:schemeClr val="tx1"/>
              </a:solidFill>
              <a:prstDash val="solid"/>
            </a:ln>
          </c:spPr>
          <c:dLbls>
            <c:dLbl>
              <c:idx val="0"/>
              <c:layout>
                <c:manualLayout>
                  <c:x val="8.5277164274675295E-3"/>
                  <c:y val="0.22263379069719424"/>
                </c:manualLayout>
              </c:layout>
              <c:showVal val="1"/>
            </c:dLbl>
            <c:spPr>
              <a:solidFill>
                <a:srgbClr val="FFFFFF"/>
              </a:solidFill>
              <a:ln w="25287">
                <a:noFill/>
              </a:ln>
            </c:spPr>
            <c:txPr>
              <a:bodyPr/>
              <a:lstStyle/>
              <a:p>
                <a:pPr>
                  <a:defRPr sz="2015" b="1" i="0" u="none" strike="noStrike" baseline="0">
                    <a:solidFill>
                      <a:srgbClr val="0000FF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numRef>
              <c:f>Sheet1!$B$1:$B$1</c:f>
              <c:numCache>
                <c:formatCode>General</c:formatCode>
                <c:ptCount val="1"/>
              </c:numCache>
            </c:numRef>
          </c:cat>
          <c:val>
            <c:numRef>
              <c:f>Sheet1!$B$3:$B$3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«Критический уровень» ВОЗ</c:v>
                </c:pt>
              </c:strCache>
            </c:strRef>
          </c:tx>
          <c:spPr>
            <a:solidFill>
              <a:schemeClr val="hlink"/>
            </a:solidFill>
            <a:ln w="12643">
              <a:solidFill>
                <a:schemeClr val="tx1"/>
              </a:solidFill>
              <a:prstDash val="solid"/>
            </a:ln>
          </c:spPr>
          <c:dLbls>
            <c:dLbl>
              <c:idx val="0"/>
              <c:layout>
                <c:manualLayout>
                  <c:x val="7.3318099880760219E-3"/>
                  <c:y val="0.33962114203111626"/>
                </c:manualLayout>
              </c:layout>
              <c:showVal val="1"/>
            </c:dLbl>
            <c:spPr>
              <a:solidFill>
                <a:srgbClr val="FFFFFF"/>
              </a:solidFill>
              <a:ln w="25287">
                <a:noFill/>
              </a:ln>
            </c:spPr>
            <c:txPr>
              <a:bodyPr/>
              <a:lstStyle/>
              <a:p>
                <a:pPr>
                  <a:defRPr sz="2015" b="1" i="0" u="none" strike="noStrike" baseline="0">
                    <a:solidFill>
                      <a:srgbClr val="0000FF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numRef>
              <c:f>Sheet1!$B$1:$B$1</c:f>
              <c:numCache>
                <c:formatCode>General</c:formatCode>
                <c:ptCount val="1"/>
              </c:numCache>
            </c:numRef>
          </c:cat>
          <c:val>
            <c:numRef>
              <c:f>Sheet1!$B$4:$B$4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</c:ser>
        <c:gapDepth val="0"/>
        <c:shape val="box"/>
        <c:axId val="76592640"/>
        <c:axId val="76594176"/>
        <c:axId val="0"/>
      </c:bar3DChart>
      <c:catAx>
        <c:axId val="76592640"/>
        <c:scaling>
          <c:orientation val="minMax"/>
        </c:scaling>
        <c:axPos val="b"/>
        <c:numFmt formatCode="General" sourceLinked="1"/>
        <c:tickLblPos val="low"/>
        <c:spPr>
          <a:ln w="316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016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76594176"/>
        <c:crosses val="autoZero"/>
        <c:auto val="1"/>
        <c:lblAlgn val="ctr"/>
        <c:lblOffset val="100"/>
        <c:tickLblSkip val="1"/>
        <c:tickMarkSkip val="1"/>
      </c:catAx>
      <c:valAx>
        <c:axId val="76594176"/>
        <c:scaling>
          <c:orientation val="minMax"/>
        </c:scaling>
        <c:delete val="1"/>
        <c:axPos val="l"/>
        <c:numFmt formatCode="General" sourceLinked="1"/>
        <c:tickLblPos val="nextTo"/>
        <c:crossAx val="76592640"/>
        <c:crosses val="autoZero"/>
        <c:crossBetween val="between"/>
      </c:valAx>
      <c:spPr>
        <a:noFill/>
        <a:ln w="25402">
          <a:noFill/>
        </a:ln>
      </c:spPr>
    </c:plotArea>
    <c:legend>
      <c:legendPos val="r"/>
      <c:layout>
        <c:manualLayout>
          <c:xMode val="edge"/>
          <c:yMode val="edge"/>
          <c:x val="0.73098751038808263"/>
          <c:y val="0.27038623404833018"/>
          <c:w val="0.26560723189783508"/>
          <c:h val="0.45922753190333965"/>
        </c:manualLayout>
      </c:layout>
      <c:spPr>
        <a:solidFill>
          <a:srgbClr val="C0C0C0"/>
        </a:solidFill>
        <a:ln w="25287">
          <a:noFill/>
        </a:ln>
      </c:spPr>
      <c:txPr>
        <a:bodyPr/>
        <a:lstStyle/>
        <a:p>
          <a:pPr>
            <a:defRPr sz="1852" b="1" i="0" u="none" strike="noStrike" baseline="0">
              <a:solidFill>
                <a:srgbClr val="002060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2016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tx>
            <c:strRef>
              <c:f>'[Диаграмма в Microsoft PowerPoint]Sheet1'!$A$2</c:f>
              <c:strCache>
                <c:ptCount val="1"/>
                <c:pt idx="0">
                  <c:v>Россия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 i="0" baseline="0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'[Диаграмма в Microsoft PowerPoint]Sheet1'!$B$1:$D$1</c:f>
              <c:strCache>
                <c:ptCount val="3"/>
                <c:pt idx="0">
                  <c:v>Мужчины</c:v>
                </c:pt>
                <c:pt idx="1">
                  <c:v>Женщины</c:v>
                </c:pt>
                <c:pt idx="2">
                  <c:v>Оба пола</c:v>
                </c:pt>
              </c:strCache>
            </c:strRef>
          </c:cat>
          <c:val>
            <c:numRef>
              <c:f>'[Диаграмма в Microsoft PowerPoint]Sheet1'!$B$2:$D$2</c:f>
              <c:numCache>
                <c:formatCode>General</c:formatCode>
                <c:ptCount val="3"/>
                <c:pt idx="0">
                  <c:v>38.700000000000003</c:v>
                </c:pt>
                <c:pt idx="1">
                  <c:v>7.3</c:v>
                </c:pt>
                <c:pt idx="2">
                  <c:v>21.8</c:v>
                </c:pt>
              </c:numCache>
            </c:numRef>
          </c:val>
        </c:ser>
        <c:ser>
          <c:idx val="1"/>
          <c:order val="1"/>
          <c:tx>
            <c:strRef>
              <c:f>'[Диаграмма в Microsoft PowerPoint]Sheet1'!$A$3</c:f>
              <c:strCache>
                <c:ptCount val="1"/>
                <c:pt idx="0">
                  <c:v> В мире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 i="0" baseline="0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'[Диаграмма в Microsoft PowerPoint]Sheet1'!$B$1:$D$1</c:f>
              <c:strCache>
                <c:ptCount val="3"/>
                <c:pt idx="0">
                  <c:v>Мужчины</c:v>
                </c:pt>
                <c:pt idx="1">
                  <c:v>Женщины</c:v>
                </c:pt>
                <c:pt idx="2">
                  <c:v>Оба пола</c:v>
                </c:pt>
              </c:strCache>
            </c:strRef>
          </c:cat>
          <c:val>
            <c:numRef>
              <c:f>'[Диаграмма в Microsoft PowerPoint]Sheet1'!$B$3:$D$3</c:f>
              <c:numCache>
                <c:formatCode>General</c:formatCode>
                <c:ptCount val="3"/>
                <c:pt idx="0">
                  <c:v>24</c:v>
                </c:pt>
                <c:pt idx="1">
                  <c:v>6.8</c:v>
                </c:pt>
                <c:pt idx="2">
                  <c:v>14</c:v>
                </c:pt>
              </c:numCache>
            </c:numRef>
          </c:val>
        </c:ser>
        <c:axId val="66218240"/>
        <c:axId val="66961408"/>
      </c:barChart>
      <c:catAx>
        <c:axId val="66218240"/>
        <c:scaling>
          <c:orientation val="minMax"/>
        </c:scaling>
        <c:axPos val="b"/>
        <c:tickLblPos val="nextTo"/>
        <c:txPr>
          <a:bodyPr/>
          <a:lstStyle/>
          <a:p>
            <a:pPr>
              <a:defRPr sz="1800" b="1" i="0" baseline="0">
                <a:solidFill>
                  <a:srgbClr val="002060"/>
                </a:solidFill>
              </a:defRPr>
            </a:pPr>
            <a:endParaRPr lang="ru-RU"/>
          </a:p>
        </c:txPr>
        <c:crossAx val="66961408"/>
        <c:crosses val="autoZero"/>
        <c:auto val="1"/>
        <c:lblAlgn val="ctr"/>
        <c:lblOffset val="100"/>
      </c:catAx>
      <c:valAx>
        <c:axId val="66961408"/>
        <c:scaling>
          <c:orientation val="minMax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crossAx val="6621824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800" b="1" i="0" baseline="0"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Город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 i="0" baseline="0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Мужчины</c:v>
                </c:pt>
                <c:pt idx="1">
                  <c:v>Женщины</c:v>
                </c:pt>
                <c:pt idx="2">
                  <c:v>Оба пола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30</c:v>
                </c:pt>
                <c:pt idx="1">
                  <c:v>6</c:v>
                </c:pt>
                <c:pt idx="2">
                  <c:v>17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Село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 i="0" baseline="0">
                    <a:solidFill>
                      <a:srgbClr val="00206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Лист1!$A$2:$A$4</c:f>
              <c:strCache>
                <c:ptCount val="3"/>
                <c:pt idx="0">
                  <c:v>Мужчины</c:v>
                </c:pt>
                <c:pt idx="1">
                  <c:v>Женщины</c:v>
                </c:pt>
                <c:pt idx="2">
                  <c:v>Оба пола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62</c:v>
                </c:pt>
                <c:pt idx="1">
                  <c:v>10.9</c:v>
                </c:pt>
                <c:pt idx="2">
                  <c:v>35.300000000000004</c:v>
                </c:pt>
              </c:numCache>
            </c:numRef>
          </c:val>
        </c:ser>
        <c:axId val="66376832"/>
        <c:axId val="66378368"/>
      </c:barChart>
      <c:catAx>
        <c:axId val="66376832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 i="0" baseline="0">
                <a:solidFill>
                  <a:srgbClr val="002060"/>
                </a:solidFill>
              </a:defRPr>
            </a:pPr>
            <a:endParaRPr lang="ru-RU"/>
          </a:p>
        </c:txPr>
        <c:crossAx val="66378368"/>
        <c:crosses val="autoZero"/>
        <c:auto val="1"/>
        <c:lblAlgn val="ctr"/>
        <c:lblOffset val="100"/>
      </c:catAx>
      <c:valAx>
        <c:axId val="66378368"/>
        <c:scaling>
          <c:orientation val="minMax"/>
        </c:scaling>
        <c:axPos val="l"/>
        <c:majorGridlines/>
        <c:numFmt formatCode="General" sourceLinked="1"/>
        <c:tickLblPos val="nextTo"/>
        <c:crossAx val="6637683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2000" b="1" i="0" baseline="0">
              <a:solidFill>
                <a:srgbClr val="002060"/>
              </a:solidFill>
            </a:defRPr>
          </a:pPr>
          <a:endParaRPr lang="ru-RU"/>
        </a:p>
      </c:txPr>
    </c:legend>
    <c:plotVisOnly val="1"/>
    <c:dispBlanksAs val="gap"/>
  </c:chart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title>
      <c:layout/>
    </c:title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spPr>
            <a:ln w="88900"/>
          </c:spPr>
          <c:marker>
            <c:symbol val="square"/>
            <c:size val="10"/>
            <c:spPr>
              <a:solidFill>
                <a:srgbClr val="990000"/>
              </a:solidFill>
            </c:spPr>
          </c:marker>
          <c:dLbls>
            <c:dLbl>
              <c:idx val="0"/>
              <c:layout>
                <c:manualLayout>
                  <c:x val="0"/>
                  <c:y val="2.0863896751639188E-3"/>
                </c:manualLayout>
              </c:layout>
              <c:showVal val="1"/>
            </c:dLbl>
            <c:dLbl>
              <c:idx val="1"/>
              <c:layout>
                <c:manualLayout>
                  <c:x val="-2.5899892461242257E-2"/>
                  <c:y val="-5.6332521229425878E-2"/>
                </c:manualLayout>
              </c:layout>
              <c:showVal val="1"/>
            </c:dLbl>
            <c:dLbl>
              <c:idx val="2"/>
              <c:layout>
                <c:manualLayout>
                  <c:x val="-2.7263044696044476E-2"/>
                  <c:y val="5.0073352203933906E-2"/>
                </c:manualLayout>
              </c:layout>
              <c:showVal val="1"/>
            </c:dLbl>
            <c:dLbl>
              <c:idx val="3"/>
              <c:layout>
                <c:manualLayout>
                  <c:x val="-2.9989349165648882E-2"/>
                  <c:y val="-5.0073352203933906E-2"/>
                </c:manualLayout>
              </c:layout>
              <c:showVal val="1"/>
            </c:dLbl>
            <c:dLbl>
              <c:idx val="4"/>
              <c:layout>
                <c:manualLayout>
                  <c:x val="-3.8168262574462201E-2"/>
                  <c:y val="3.9641403828114465E-2"/>
                </c:manualLayout>
              </c:layout>
              <c:showVal val="1"/>
            </c:dLbl>
            <c:dLbl>
              <c:idx val="5"/>
              <c:layout>
                <c:manualLayout>
                  <c:x val="-4.9073480452880056E-2"/>
                  <c:y val="-4.3814183178442184E-2"/>
                </c:manualLayout>
              </c:layout>
              <c:showVal val="1"/>
            </c:dLbl>
            <c:dLbl>
              <c:idx val="6"/>
              <c:layout>
                <c:manualLayout>
                  <c:x val="-2.862619693084659E-2"/>
                  <c:y val="-4.7986962528770029E-2"/>
                </c:manualLayout>
              </c:layout>
              <c:showVal val="1"/>
            </c:dLbl>
            <c:showVal val="1"/>
          </c:dLbls>
          <c:cat>
            <c:numRef>
              <c:f>Лист1!$A$2:$A$10</c:f>
              <c:numCache>
                <c:formatCode>General</c:formatCode>
                <c:ptCount val="9"/>
                <c:pt idx="0">
                  <c:v>1913</c:v>
                </c:pt>
                <c:pt idx="1">
                  <c:v>1924</c:v>
                </c:pt>
                <c:pt idx="2">
                  <c:v>1964</c:v>
                </c:pt>
                <c:pt idx="3">
                  <c:v>1984</c:v>
                </c:pt>
                <c:pt idx="4">
                  <c:v>1986</c:v>
                </c:pt>
                <c:pt idx="5">
                  <c:v>1990</c:v>
                </c:pt>
                <c:pt idx="6">
                  <c:v>1995</c:v>
                </c:pt>
                <c:pt idx="7">
                  <c:v>2000</c:v>
                </c:pt>
                <c:pt idx="8">
                  <c:v>2011</c:v>
                </c:pt>
              </c:numCache>
            </c:num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3</c:v>
                </c:pt>
                <c:pt idx="1">
                  <c:v>31.1</c:v>
                </c:pt>
                <c:pt idx="2">
                  <c:v>17.100000000000001</c:v>
                </c:pt>
                <c:pt idx="3">
                  <c:v>38.800000000000004</c:v>
                </c:pt>
                <c:pt idx="4">
                  <c:v>23.2</c:v>
                </c:pt>
                <c:pt idx="5">
                  <c:v>39.200000000000003</c:v>
                </c:pt>
                <c:pt idx="6">
                  <c:v>42.1</c:v>
                </c:pt>
                <c:pt idx="7">
                  <c:v>39.1</c:v>
                </c:pt>
                <c:pt idx="8">
                  <c:v>21.8</c:v>
                </c:pt>
              </c:numCache>
            </c:numRef>
          </c:val>
        </c:ser>
        <c:marker val="1"/>
        <c:axId val="67247104"/>
        <c:axId val="67273472"/>
      </c:lineChart>
      <c:catAx>
        <c:axId val="67247104"/>
        <c:scaling>
          <c:orientation val="minMax"/>
        </c:scaling>
        <c:axPos val="b"/>
        <c:numFmt formatCode="General" sourceLinked="1"/>
        <c:tickLblPos val="nextTo"/>
        <c:crossAx val="67273472"/>
        <c:crosses val="autoZero"/>
        <c:auto val="1"/>
        <c:lblAlgn val="ctr"/>
        <c:lblOffset val="100"/>
      </c:catAx>
      <c:valAx>
        <c:axId val="67273472"/>
        <c:scaling>
          <c:orientation val="minMax"/>
        </c:scaling>
        <c:axPos val="l"/>
        <c:majorGridlines/>
        <c:numFmt formatCode="General" sourceLinked="1"/>
        <c:tickLblPos val="nextTo"/>
        <c:crossAx val="67247104"/>
        <c:crosses val="autoZero"/>
        <c:crossBetween val="between"/>
      </c:valAx>
      <c:spPr>
        <a:ln w="63500" cap="rnd">
          <a:miter lim="800000"/>
        </a:ln>
      </c:spPr>
    </c:plotArea>
    <c:plotVisOnly val="1"/>
    <c:dispBlanksAs val="gap"/>
  </c:chart>
  <c:txPr>
    <a:bodyPr/>
    <a:lstStyle/>
    <a:p>
      <a:pPr>
        <a:defRPr sz="2000" b="1" i="0" baseline="0">
          <a:solidFill>
            <a:srgbClr val="002060"/>
          </a:solidFill>
        </a:defRPr>
      </a:pPr>
      <a:endParaRPr lang="ru-RU"/>
    </a:p>
  </c:txPr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EFEA3B-9389-460E-B6F1-E13EFD0546DD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093C4B-022F-4AA8-9340-56F3F1257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Кто я и как я оказалас</a:t>
            </a:r>
            <a:r>
              <a:rPr lang="ru-RU" baseline="0" dirty="0" smtClean="0"/>
              <a:t>ь здесь.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3930C3-3937-4FF3-BA34-E81833D10912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http://www.afsp.org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3930C3-3937-4FF3-BA34-E81833D10912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До и после. </a:t>
            </a:r>
            <a:r>
              <a:rPr lang="en-US" dirty="0" smtClean="0"/>
              <a:t>Prevention</a:t>
            </a:r>
            <a:r>
              <a:rPr lang="en-US" baseline="0" dirty="0" smtClean="0"/>
              <a:t> and post-</a:t>
            </a:r>
            <a:r>
              <a:rPr lang="en-US" baseline="0" dirty="0" err="1" smtClean="0"/>
              <a:t>vention</a:t>
            </a:r>
            <a:r>
              <a:rPr lang="en-US" baseline="0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3930C3-3937-4FF3-BA34-E81833D10912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Домашние</a:t>
            </a:r>
            <a:r>
              <a:rPr lang="ru-RU" baseline="0" dirty="0" smtClean="0"/>
              <a:t> визиты близким людям погибших. Уникальная программа.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3930C3-3937-4FF3-BA34-E81833D10912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Палатка с майками</a:t>
            </a:r>
            <a:r>
              <a:rPr lang="ru-RU" baseline="0" dirty="0" smtClean="0"/>
              <a:t> для волонтеров и участников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3930C3-3937-4FF3-BA34-E81833D10912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Сердца с именами погибших и посланиями к ним.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3930C3-3937-4FF3-BA34-E81833D10912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Бусы</a:t>
            </a:r>
            <a:r>
              <a:rPr lang="ru-RU" baseline="0" dirty="0" smtClean="0"/>
              <a:t> разных цветов для участников похода (родители, дети, братья или сестры, родственники, сочувствующие, и другие)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3930C3-3937-4FF3-BA34-E81833D10912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Цветы</a:t>
            </a:r>
            <a:r>
              <a:rPr lang="ru-RU" baseline="0" dirty="0" smtClean="0"/>
              <a:t> в память о погибших, принесенные участниками похода.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3930C3-3937-4FF3-BA34-E81833D10912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4DD2-C084-4498-9BF3-5EC634186546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A1335-014F-459C-819A-CFC014A3C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4DD2-C084-4498-9BF3-5EC634186546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A1335-014F-459C-819A-CFC014A3C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4DD2-C084-4498-9BF3-5EC634186546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A1335-014F-459C-819A-CFC014A3C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4DD2-C084-4498-9BF3-5EC634186546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A1335-014F-459C-819A-CFC014A3C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4DD2-C084-4498-9BF3-5EC634186546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A1335-014F-459C-819A-CFC014A3C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4DD2-C084-4498-9BF3-5EC634186546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A1335-014F-459C-819A-CFC014A3C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4DD2-C084-4498-9BF3-5EC634186546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A1335-014F-459C-819A-CFC014A3C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4DD2-C084-4498-9BF3-5EC634186546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A1335-014F-459C-819A-CFC014A3C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4DD2-C084-4498-9BF3-5EC634186546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A1335-014F-459C-819A-CFC014A3C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4DD2-C084-4498-9BF3-5EC634186546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A1335-014F-459C-819A-CFC014A3C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84DD2-C084-4498-9BF3-5EC634186546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A1335-014F-459C-819A-CFC014A3C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84DD2-C084-4498-9BF3-5EC634186546}" type="datetimeFigureOut">
              <a:rPr lang="ru-RU" smtClean="0"/>
              <a:pPr/>
              <a:t>25.02.2014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A1335-014F-459C-819A-CFC014A3C0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mailto:lalaverdova@gmail.com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fsp.org/outreachprogram/volunteertrainin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fsp.org/out-of-the-darkness-walks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бехтерев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524" y="142853"/>
            <a:ext cx="2870402" cy="6572296"/>
          </a:xfrm>
          <a:prstGeom prst="rect">
            <a:avLst/>
          </a:prstGeom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</p:pic>
      <p:sp>
        <p:nvSpPr>
          <p:cNvPr id="5" name="Заголовок 4"/>
          <p:cNvSpPr txBox="1">
            <a:spLocks/>
          </p:cNvSpPr>
          <p:nvPr/>
        </p:nvSpPr>
        <p:spPr>
          <a:xfrm>
            <a:off x="3214678" y="285728"/>
            <a:ext cx="5715040" cy="635798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0" u="none" strike="noStrike" kern="1200" cap="all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00364" y="25360"/>
            <a:ext cx="6000792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Профилактика суицидов подростков </a:t>
            </a:r>
          </a:p>
          <a:p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Калмыков Юрий Алексеевич </a:t>
            </a:r>
          </a:p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зав. </a:t>
            </a:r>
            <a:r>
              <a:rPr lang="ru-RU" sz="2800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суицидологической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службой </a:t>
            </a:r>
          </a:p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Республиканской клинической психиатрической больницы им.акад. В.М.Бехтерева,</a:t>
            </a:r>
          </a:p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зав. курсом клинической психологии ФПК и ППС КГМУ</a:t>
            </a:r>
          </a:p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25 февраля 2014 года</a:t>
            </a:r>
          </a:p>
          <a:p>
            <a:pPr algn="ctr"/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07950" y="260350"/>
            <a:ext cx="8856663" cy="11972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СУБЪЕКТЫ РФ СО СВЕРХВЫСОКОЙ ЧАСТОТОЙ СУИЦИДОВ (на 100 000 населения)</a:t>
            </a:r>
          </a:p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Республика Башкортостан 56,2</a:t>
            </a:r>
          </a:p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Кировская область 56,6</a:t>
            </a:r>
          </a:p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Республика Марий Эл 57,8</a:t>
            </a:r>
          </a:p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Амурская область 57,9</a:t>
            </a:r>
          </a:p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Еврейская автономная область 57,9</a:t>
            </a:r>
          </a:p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Удмуртская Республика 58,3</a:t>
            </a:r>
          </a:p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Забайкальский край 58,5</a:t>
            </a:r>
          </a:p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Читинская область 59,6</a:t>
            </a:r>
          </a:p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Республика Тыва 61,3</a:t>
            </a:r>
          </a:p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Республика Бурятия 66,6</a:t>
            </a:r>
          </a:p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Республика Алтай 76,4</a:t>
            </a:r>
          </a:p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Ненецкий автономный округ 79,0</a:t>
            </a:r>
          </a:p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Чукотский автономный округ 100,2</a:t>
            </a:r>
          </a:p>
          <a:p>
            <a:pPr algn="ctr">
              <a:spcBef>
                <a:spcPct val="0"/>
              </a:spcBef>
            </a:pPr>
            <a:endParaRPr lang="ru-RU" alt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spcBef>
                <a:spcPct val="0"/>
              </a:spcBef>
            </a:pPr>
            <a:endParaRPr lang="ru-RU" alt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spcBef>
                <a:spcPct val="0"/>
              </a:spcBef>
            </a:pPr>
            <a:endParaRPr lang="ru-RU" alt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spcBef>
                <a:spcPct val="0"/>
              </a:spcBef>
            </a:pPr>
            <a:endParaRPr lang="ru-RU" alt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spcBef>
                <a:spcPct val="0"/>
              </a:spcBef>
            </a:pPr>
            <a:endParaRPr lang="ru-RU" alt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spcBef>
                <a:spcPct val="0"/>
              </a:spcBef>
            </a:pPr>
            <a:endParaRPr lang="ru-RU" alt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spcBef>
                <a:spcPct val="0"/>
              </a:spcBef>
            </a:pPr>
            <a:endParaRPr lang="ru-RU" alt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spcBef>
                <a:spcPct val="0"/>
              </a:spcBef>
            </a:pPr>
            <a:endParaRPr lang="ru-RU" alt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spcBef>
                <a:spcPct val="0"/>
              </a:spcBef>
            </a:pPr>
            <a:endParaRPr lang="ru-RU" alt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spcBef>
                <a:spcPct val="0"/>
              </a:spcBef>
            </a:pPr>
            <a:endParaRPr lang="ru-RU" alt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spcBef>
                <a:spcPct val="0"/>
              </a:spcBef>
            </a:pPr>
            <a:endParaRPr lang="ru-RU" alt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07950" y="260350"/>
            <a:ext cx="8856663" cy="706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000" b="1" dirty="0">
                <a:solidFill>
                  <a:schemeClr val="accent2">
                    <a:lumMod val="50000"/>
                  </a:schemeClr>
                </a:solidFill>
              </a:rPr>
              <a:t>ЭТНИЧЕСКИЕ ГРУППЫ ВЫСОКОГО </a:t>
            </a: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</a:rPr>
              <a:t>СУИЦИДАЛЬНОГО РИСКА (Б.С.Положий, 2013)</a:t>
            </a:r>
            <a:endParaRPr lang="ru-RU" sz="30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spcBef>
                <a:spcPct val="50000"/>
              </a:spcBef>
              <a:defRPr/>
            </a:pPr>
            <a:endParaRPr lang="ru-RU" sz="3000" b="1" dirty="0">
              <a:solidFill>
                <a:srgbClr val="A50021"/>
              </a:solidFill>
            </a:endParaRPr>
          </a:p>
          <a:p>
            <a:pPr marL="342900" indent="-342900" algn="ctr">
              <a:spcBef>
                <a:spcPct val="50000"/>
              </a:spcBef>
              <a:buFont typeface="Wingdings" panose="05000000000000000000" pitchFamily="2" charset="2"/>
              <a:buChar char="§"/>
              <a:defRPr/>
            </a:pPr>
            <a:r>
              <a:rPr lang="ru-RU" sz="2400" b="1" dirty="0">
                <a:solidFill>
                  <a:srgbClr val="A50021"/>
                </a:solidFill>
              </a:rPr>
              <a:t>КОРЕННЫЕ </a:t>
            </a:r>
            <a:r>
              <a:rPr lang="ru-RU" sz="2400" b="1" dirty="0" smtClean="0">
                <a:solidFill>
                  <a:srgbClr val="A50021"/>
                </a:solidFill>
              </a:rPr>
              <a:t>ЭТНОСЫ СИБИРИ</a:t>
            </a:r>
            <a:r>
              <a:rPr lang="ru-RU" sz="2400" b="1" dirty="0">
                <a:solidFill>
                  <a:srgbClr val="A50021"/>
                </a:solidFill>
              </a:rPr>
              <a:t>, ДАЛЬНЕГО ВОСТОКА И КРАЙНЕГО СЕВЕРА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002060"/>
                </a:solidFill>
              </a:rPr>
              <a:t>(чукчи, ненцы, эвенки, эвены, и др.</a:t>
            </a:r>
          </a:p>
          <a:p>
            <a:pPr marL="342900" indent="-342900" algn="ctr">
              <a:spcBef>
                <a:spcPct val="50000"/>
              </a:spcBef>
              <a:buFont typeface="Wingdings" panose="05000000000000000000" pitchFamily="2" charset="2"/>
              <a:buChar char="§"/>
              <a:defRPr/>
            </a:pPr>
            <a:r>
              <a:rPr lang="ru-RU" sz="2400" b="1" dirty="0">
                <a:solidFill>
                  <a:srgbClr val="C00000"/>
                </a:solidFill>
              </a:rPr>
              <a:t>ТЮРКСКИЕ </a:t>
            </a:r>
            <a:r>
              <a:rPr lang="ru-RU" sz="2400" b="1" dirty="0" smtClean="0">
                <a:solidFill>
                  <a:srgbClr val="C00000"/>
                </a:solidFill>
              </a:rPr>
              <a:t>ЭТНОСЫ СИБИРИ</a:t>
            </a:r>
            <a:endParaRPr lang="ru-RU" sz="2400" b="1" dirty="0">
              <a:solidFill>
                <a:srgbClr val="C00000"/>
              </a:solidFill>
            </a:endParaRPr>
          </a:p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002060"/>
                </a:solidFill>
              </a:rPr>
              <a:t>(алтайцы, </a:t>
            </a:r>
            <a:r>
              <a:rPr lang="ru-RU" sz="2400" b="1" dirty="0" err="1">
                <a:solidFill>
                  <a:srgbClr val="002060"/>
                </a:solidFill>
              </a:rPr>
              <a:t>тывинцы</a:t>
            </a:r>
            <a:r>
              <a:rPr lang="ru-RU" sz="2400" b="1" dirty="0">
                <a:solidFill>
                  <a:srgbClr val="002060"/>
                </a:solidFill>
              </a:rPr>
              <a:t>)</a:t>
            </a:r>
          </a:p>
          <a:p>
            <a:pPr marL="342900" indent="-342900" algn="ctr">
              <a:spcBef>
                <a:spcPct val="50000"/>
              </a:spcBef>
              <a:buFont typeface="Wingdings" panose="05000000000000000000" pitchFamily="2" charset="2"/>
              <a:buChar char="§"/>
              <a:defRPr/>
            </a:pPr>
            <a:r>
              <a:rPr lang="ru-RU" sz="2400" b="1" dirty="0">
                <a:solidFill>
                  <a:srgbClr val="A50021"/>
                </a:solidFill>
              </a:rPr>
              <a:t>МОНГОЛЬСКИЕ ЭТНОСЫ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002060"/>
                </a:solidFill>
              </a:rPr>
              <a:t>(буряты, калмыки)</a:t>
            </a:r>
          </a:p>
          <a:p>
            <a:pPr marL="342900" indent="-342900" algn="ctr">
              <a:spcBef>
                <a:spcPct val="50000"/>
              </a:spcBef>
              <a:buFont typeface="Wingdings" panose="05000000000000000000" pitchFamily="2" charset="2"/>
              <a:buChar char="§"/>
              <a:defRPr/>
            </a:pPr>
            <a:r>
              <a:rPr lang="ru-RU" sz="2400" b="1" dirty="0">
                <a:solidFill>
                  <a:srgbClr val="990000"/>
                </a:solidFill>
              </a:rPr>
              <a:t>ФИННО-УГОРСКИЕ ЭТНОСЫ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002060"/>
                </a:solidFill>
              </a:rPr>
              <a:t>(удмурты, </a:t>
            </a:r>
            <a:r>
              <a:rPr lang="ru-RU" sz="2400" b="1" dirty="0" err="1">
                <a:solidFill>
                  <a:srgbClr val="002060"/>
                </a:solidFill>
              </a:rPr>
              <a:t>коми</a:t>
            </a:r>
            <a:r>
              <a:rPr lang="ru-RU" sz="2400" b="1" dirty="0">
                <a:solidFill>
                  <a:srgbClr val="002060"/>
                </a:solidFill>
              </a:rPr>
              <a:t>, марийцы, карелы, и др.)</a:t>
            </a:r>
          </a:p>
          <a:p>
            <a:pPr algn="ctr">
              <a:spcBef>
                <a:spcPct val="50000"/>
              </a:spcBef>
              <a:buFont typeface="Wingdings" pitchFamily="2" charset="2"/>
              <a:buNone/>
              <a:defRPr/>
            </a:pP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179388" y="587375"/>
            <a:ext cx="8785225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125000"/>
              </a:lnSpc>
              <a:tabLst>
                <a:tab pos="533400" algn="l"/>
              </a:tabLst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ЭТНОКУЛЬТУРАЛЬНЫЕ ДЕТЕРМИНАНТЫ </a:t>
            </a:r>
          </a:p>
          <a:p>
            <a:pPr algn="ctr">
              <a:lnSpc>
                <a:spcPct val="125000"/>
              </a:lnSpc>
              <a:tabLst>
                <a:tab pos="533400" algn="l"/>
              </a:tabLst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ВЫСОКОГО РИСКА СУИЦИДАЛЬНОГО ПРОЦЕССА</a:t>
            </a:r>
          </a:p>
          <a:p>
            <a:pPr algn="ctr">
              <a:tabLst>
                <a:tab pos="533400" algn="l"/>
              </a:tabLst>
            </a:pPr>
            <a:endParaRPr lang="ru-RU" sz="2000" b="1" dirty="0">
              <a:solidFill>
                <a:srgbClr val="FF3300"/>
              </a:solidFill>
            </a:endParaRPr>
          </a:p>
          <a:p>
            <a:pPr>
              <a:tabLst>
                <a:tab pos="533400" algn="l"/>
              </a:tabLst>
            </a:pPr>
            <a:r>
              <a:rPr lang="ru-RU" sz="2400" b="1" u="sng" dirty="0">
                <a:solidFill>
                  <a:schemeClr val="tx2">
                    <a:lumMod val="50000"/>
                  </a:schemeClr>
                </a:solidFill>
              </a:rPr>
              <a:t>КУЛЬТУРАЛЬНЫЕ ОСОБЕННОСТИ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, СФОРМИРОВАВШИЕСЯ НА ОСНОВЕ ВОСТОЧНЫХ РЕЛИГИЙ (БУДДИЗМ, ИНДУИЗМ), а также ТРАДИЦИОННЫХ (АРХАИЧЕСКИХ) ВЕРОВАНИЙ. ОТНОШЕНИЕ К САМОУБИЙСТВУ,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ВОШЕДШЕЕ В КУЛЬТУРУ ТАКИХ ЭТНОСОВ, НОСИТ ЛОЯЛЬНЫЙ И ДАЖЕ ОДОБРИТЕЛЬНЫЙ ХАРАКТЕР.</a:t>
            </a:r>
          </a:p>
          <a:p>
            <a:pPr algn="just">
              <a:tabLst>
                <a:tab pos="533400" algn="l"/>
              </a:tabLst>
            </a:pP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tabLst>
                <a:tab pos="533400" algn="l"/>
              </a:tabLst>
            </a:pPr>
            <a:r>
              <a:rPr lang="ru-RU" sz="2400" b="1" u="sng" dirty="0">
                <a:solidFill>
                  <a:schemeClr val="tx2">
                    <a:lumMod val="50000"/>
                  </a:schemeClr>
                </a:solidFill>
              </a:rPr>
              <a:t>ОСОБЕННОСТИ НАЦИОНАЛЬНОЙ ПСИХОЛОГИИ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: ПОВЫШЕННАЯ СЕНЗИТИВНОСТЬ, ИНТРОВЕРТИРОВАННОСТЬ, ПСИХОЛОГИЧЕСКАЯ НЕУСТОЙЧИВОСТЬ, НИЗКАЯ ТОЛЕРАНТНОСТЬ К СТРЕССУ, ИМПРЕССИВНЫЕ И АУТОАГРЕССИВНЫЕ ФОРМЫ РЕАГИРОВАНИЯ В СТРЕССОВЫХ СИТУАЦИЯХ, АНТИЦИПАЦИОННАЯ НЕСОСТОЯТЕЛЬНОСТЬ.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107950" y="260350"/>
            <a:ext cx="8856663" cy="11787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altLang="ru-RU" sz="3600" b="1" dirty="0" smtClean="0">
                <a:solidFill>
                  <a:schemeClr val="accent2">
                    <a:lumMod val="50000"/>
                  </a:schemeClr>
                </a:solidFill>
              </a:rPr>
              <a:t>СУБЪЕКТЫ РФ С НИЗКОЙ ЧАСТОТОЙ СУИЦИДОВ (на 100 000 населения)</a:t>
            </a:r>
          </a:p>
          <a:p>
            <a:endParaRPr lang="ru-RU" sz="2800" dirty="0" smtClean="0"/>
          </a:p>
          <a:p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Республика Ингушетия 0,3</a:t>
            </a:r>
          </a:p>
          <a:p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Чеченская Республика 1,1</a:t>
            </a:r>
          </a:p>
          <a:p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Республика Дагестан 4,1</a:t>
            </a:r>
          </a:p>
          <a:p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Республика Северная Осетия 6,1</a:t>
            </a:r>
          </a:p>
          <a:p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г. Москва 7,9</a:t>
            </a:r>
          </a:p>
          <a:p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Кабардино-Балкарская Республика 9,9</a:t>
            </a:r>
          </a:p>
          <a:p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Карачаево-Черкесская Республика 10,0</a:t>
            </a:r>
          </a:p>
          <a:p>
            <a:pPr algn="ctr">
              <a:spcBef>
                <a:spcPct val="0"/>
              </a:spcBef>
            </a:pPr>
            <a:endParaRPr lang="ru-RU" altLang="ru-RU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spcBef>
                <a:spcPct val="0"/>
              </a:spcBef>
            </a:pPr>
            <a:endParaRPr lang="ru-RU" alt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spcBef>
                <a:spcPct val="0"/>
              </a:spcBef>
            </a:pPr>
            <a:endParaRPr lang="ru-RU" alt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spcBef>
                <a:spcPct val="0"/>
              </a:spcBef>
            </a:pPr>
            <a:endParaRPr lang="ru-RU" alt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spcBef>
                <a:spcPct val="0"/>
              </a:spcBef>
            </a:pPr>
            <a:endParaRPr lang="ru-RU" alt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spcBef>
                <a:spcPct val="0"/>
              </a:spcBef>
            </a:pPr>
            <a:endParaRPr lang="ru-RU" alt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spcBef>
                <a:spcPct val="0"/>
              </a:spcBef>
            </a:pPr>
            <a:endParaRPr lang="ru-RU" alt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spcBef>
                <a:spcPct val="0"/>
              </a:spcBef>
            </a:pPr>
            <a:endParaRPr lang="ru-RU" alt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spcBef>
                <a:spcPct val="0"/>
              </a:spcBef>
            </a:pPr>
            <a:endParaRPr lang="ru-RU" alt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spcBef>
                <a:spcPct val="0"/>
              </a:spcBef>
            </a:pPr>
            <a:endParaRPr lang="ru-RU" alt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spcBef>
                <a:spcPct val="0"/>
              </a:spcBef>
            </a:pPr>
            <a:endParaRPr lang="ru-RU" alt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spcBef>
                <a:spcPct val="0"/>
              </a:spcBef>
            </a:pPr>
            <a:endParaRPr lang="ru-RU" altLang="ru-RU" sz="32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252413" y="-101600"/>
            <a:ext cx="8891587" cy="6678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tabLst>
                <a:tab pos="504825" algn="l"/>
              </a:tabLst>
              <a:defRPr/>
            </a:pPr>
            <a:r>
              <a:rPr lang="ru-RU" sz="2800" b="1" dirty="0">
                <a:solidFill>
                  <a:srgbClr val="003399"/>
                </a:solidFill>
              </a:rPr>
              <a:t>        </a:t>
            </a:r>
            <a:endParaRPr lang="ru-RU" sz="2800" b="1" dirty="0" smtClean="0">
              <a:solidFill>
                <a:srgbClr val="003399"/>
              </a:solidFill>
            </a:endParaRPr>
          </a:p>
          <a:p>
            <a:pPr algn="ctr">
              <a:tabLst>
                <a:tab pos="504825" algn="l"/>
              </a:tabLst>
              <a:defRPr/>
            </a:pPr>
            <a:r>
              <a:rPr lang="ru-RU" sz="2400" b="1" dirty="0" smtClean="0">
                <a:solidFill>
                  <a:srgbClr val="A50021"/>
                </a:solidFill>
              </a:rPr>
              <a:t>ЭТНОКУЛЬТУРАЛЬНЫЕ </a:t>
            </a:r>
            <a:r>
              <a:rPr lang="ru-RU" sz="2400" b="1" dirty="0">
                <a:solidFill>
                  <a:srgbClr val="A50021"/>
                </a:solidFill>
              </a:rPr>
              <a:t>ДЕТЕРМИНАНТЫ </a:t>
            </a:r>
          </a:p>
          <a:p>
            <a:pPr algn="ctr">
              <a:tabLst>
                <a:tab pos="504825" algn="l"/>
              </a:tabLst>
              <a:defRPr/>
            </a:pPr>
            <a:r>
              <a:rPr lang="ru-RU" sz="2400" b="1" dirty="0">
                <a:solidFill>
                  <a:srgbClr val="A50021"/>
                </a:solidFill>
              </a:rPr>
              <a:t>НИЗКОГО РИСКА СУИЦИДАЛЬНОГО </a:t>
            </a:r>
            <a:r>
              <a:rPr lang="ru-RU" sz="2400" b="1" dirty="0" smtClean="0">
                <a:solidFill>
                  <a:srgbClr val="A50021"/>
                </a:solidFill>
              </a:rPr>
              <a:t>ПРОЦЕССА</a:t>
            </a:r>
          </a:p>
          <a:p>
            <a:pPr algn="ctr">
              <a:tabLst>
                <a:tab pos="504825" algn="l"/>
              </a:tabLst>
              <a:defRPr/>
            </a:pPr>
            <a:r>
              <a:rPr lang="ru-RU" sz="2400" b="1" dirty="0" smtClean="0">
                <a:solidFill>
                  <a:srgbClr val="A50021"/>
                </a:solidFill>
              </a:rPr>
              <a:t>(Б.С.Положий, 2013)</a:t>
            </a:r>
            <a:endParaRPr lang="ru-RU" sz="2400" b="1" dirty="0">
              <a:solidFill>
                <a:srgbClr val="A50021"/>
              </a:solidFill>
            </a:endParaRPr>
          </a:p>
          <a:p>
            <a:pPr algn="ctr">
              <a:tabLst>
                <a:tab pos="504825" algn="l"/>
              </a:tabLst>
              <a:defRPr/>
            </a:pPr>
            <a:endParaRPr lang="ru-RU" sz="2400" b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tabLst>
                <a:tab pos="504825" algn="l"/>
              </a:tabLst>
              <a:defRPr/>
            </a:pPr>
            <a:r>
              <a:rPr lang="ru-RU" sz="2200" b="1" u="sng" dirty="0">
                <a:solidFill>
                  <a:srgbClr val="002060"/>
                </a:solidFill>
              </a:rPr>
              <a:t>КУЛЬТУРАЛЬНЫЕ ОСОБЕННОСТИ</a:t>
            </a:r>
            <a:r>
              <a:rPr lang="ru-RU" sz="2200" b="1" dirty="0">
                <a:solidFill>
                  <a:srgbClr val="002060"/>
                </a:solidFill>
              </a:rPr>
              <a:t>, СФОРМИРОВАВШИЕСЯ НА  ОСНОВЕ т.н. «АНТИСУИЦИДАЛЬНЫХ» КОНФЕССИЙ (ХРИСТИАНСТВО, ИСЛАМ, ИУДАИЗМ).</a:t>
            </a:r>
          </a:p>
          <a:p>
            <a:pPr>
              <a:tabLst>
                <a:tab pos="504825" algn="l"/>
              </a:tabLst>
              <a:defRPr/>
            </a:pPr>
            <a:r>
              <a:rPr lang="ru-RU" sz="2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2200" b="1" i="1" dirty="0">
                <a:solidFill>
                  <a:srgbClr val="002060"/>
                </a:solidFill>
              </a:rPr>
              <a:t>САМОУБИЙСТВО</a:t>
            </a:r>
            <a:r>
              <a:rPr lang="ru-RU" sz="2200" i="1" dirty="0">
                <a:solidFill>
                  <a:srgbClr val="002060"/>
                </a:solidFill>
              </a:rPr>
              <a:t> </a:t>
            </a:r>
            <a:r>
              <a:rPr lang="ru-RU" sz="2200" b="1" i="1" dirty="0">
                <a:solidFill>
                  <a:srgbClr val="002060"/>
                </a:solidFill>
              </a:rPr>
              <a:t>РАСЦЕНИВАЕТСЯ КАК АБСОЛЮТНОЕ ЗЛО И ОДИН ИЗ САМЫХ ТЯЖКИХ ГРЕХОВ. НАИБОЛЕЕ НЕТЕРПИМОЕ ОТНОШЕНИЕ К СОВЕРШЕНИЮ СУИЦИДА СОДЕРЖИТСЯ В ИСЛАМЕ.</a:t>
            </a:r>
          </a:p>
          <a:p>
            <a:pPr>
              <a:tabLst>
                <a:tab pos="504825" algn="l"/>
              </a:tabLst>
              <a:defRPr/>
            </a:pPr>
            <a:r>
              <a:rPr lang="ru-RU" sz="2000" b="1" dirty="0">
                <a:solidFill>
                  <a:srgbClr val="002060"/>
                </a:solidFill>
              </a:rPr>
              <a:t>  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tabLst>
                <a:tab pos="504825" algn="l"/>
              </a:tabLst>
              <a:defRPr/>
            </a:pPr>
            <a:endParaRPr lang="ru-RU" sz="2000" b="1" u="sng" dirty="0">
              <a:solidFill>
                <a:srgbClr val="002060"/>
              </a:solidFill>
            </a:endParaRPr>
          </a:p>
          <a:p>
            <a:pPr>
              <a:tabLst>
                <a:tab pos="504825" algn="l"/>
              </a:tabLst>
              <a:defRPr/>
            </a:pPr>
            <a:r>
              <a:rPr lang="ru-RU" sz="2200" b="1" u="sng" dirty="0">
                <a:solidFill>
                  <a:srgbClr val="002060"/>
                </a:solidFill>
              </a:rPr>
              <a:t>ОСОБЕННОСТИ НАЦИОНАЛЬНОЙ ПСИХОЛОГИИ</a:t>
            </a:r>
            <a:r>
              <a:rPr lang="ru-RU" sz="2200" b="1" dirty="0">
                <a:solidFill>
                  <a:srgbClr val="002060"/>
                </a:solidFill>
              </a:rPr>
              <a:t>: </a:t>
            </a:r>
            <a:r>
              <a:rPr lang="ru-RU" sz="2200" b="1" i="1" dirty="0">
                <a:solidFill>
                  <a:srgbClr val="002060"/>
                </a:solidFill>
              </a:rPr>
              <a:t>УВЕРЕННОСТЬ В СЕБЕ, НЕЗАВИСИМОСТЬ, ЭКСТРОВЕРТИРОВАННОСТЬ, </a:t>
            </a:r>
            <a:endParaRPr lang="ru-RU" sz="2200" b="1" i="1" dirty="0" smtClean="0">
              <a:solidFill>
                <a:srgbClr val="002060"/>
              </a:solidFill>
            </a:endParaRPr>
          </a:p>
          <a:p>
            <a:pPr>
              <a:tabLst>
                <a:tab pos="504825" algn="l"/>
              </a:tabLst>
              <a:defRPr/>
            </a:pPr>
            <a:r>
              <a:rPr lang="ru-RU" sz="2200" b="1" i="1" dirty="0" smtClean="0">
                <a:solidFill>
                  <a:srgbClr val="002060"/>
                </a:solidFill>
              </a:rPr>
              <a:t>НЕДОПУСТИМОСТЬ </a:t>
            </a:r>
            <a:r>
              <a:rPr lang="ru-RU" sz="2200" b="1" i="1" dirty="0">
                <a:solidFill>
                  <a:srgbClr val="002060"/>
                </a:solidFill>
              </a:rPr>
              <a:t>ПРОЯВЛЕНИЯ ЛИЧНОЙ СЛАБОСТИ, ПРЕОБЛАДАНИЕ ГЕТЕРОАГРЕССИВНЫХ ФОРМ РЕАГИРОВАНИЯ НА СТРЕСС, ОРТОДОКСАЛЬНОЕ СЛЕДОВАНИЕ НАЦИОНАЛЬНЫМ ТРАДИЦИЯМ И ДР.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defTabSz="912813" eaLnBrk="0" hangingPunct="0">
              <a:lnSpc>
                <a:spcPct val="90000"/>
              </a:lnSpc>
              <a:defRPr/>
            </a:pPr>
            <a:r>
              <a:rPr lang="ru-RU" sz="2700" b="1" cap="all" spc="-150" dirty="0" smtClean="0">
                <a:ln w="3175">
                  <a:noFill/>
                </a:ln>
                <a:gradFill>
                  <a:gsLst>
                    <a:gs pos="0">
                      <a:srgbClr val="2E59B0"/>
                    </a:gs>
                    <a:gs pos="49000">
                      <a:srgbClr val="253055"/>
                    </a:gs>
                    <a:gs pos="100000">
                      <a:srgbClr val="5100A2"/>
                    </a:gs>
                  </a:gsLst>
                  <a:lin ang="5400000" scaled="0"/>
                </a:gradFill>
                <a:latin typeface="Trebuchet MS" pitchFamily="34" charset="0"/>
                <a:cs typeface="Arial" charset="0"/>
              </a:rPr>
              <a:t/>
            </a:r>
            <a:br>
              <a:rPr lang="ru-RU" sz="2700" b="1" cap="all" spc="-150" dirty="0" smtClean="0">
                <a:ln w="3175">
                  <a:noFill/>
                </a:ln>
                <a:gradFill>
                  <a:gsLst>
                    <a:gs pos="0">
                      <a:srgbClr val="2E59B0"/>
                    </a:gs>
                    <a:gs pos="49000">
                      <a:srgbClr val="253055"/>
                    </a:gs>
                    <a:gs pos="100000">
                      <a:srgbClr val="5100A2"/>
                    </a:gs>
                  </a:gsLst>
                  <a:lin ang="5400000" scaled="0"/>
                </a:gradFill>
                <a:latin typeface="Trebuchet MS" pitchFamily="34" charset="0"/>
                <a:cs typeface="Arial" charset="0"/>
              </a:rPr>
            </a:br>
            <a:r>
              <a:rPr lang="ru-RU" sz="2700" b="1" cap="all" spc="-150" dirty="0" smtClean="0">
                <a:ln w="3175">
                  <a:noFill/>
                </a:ln>
                <a:gradFill>
                  <a:gsLst>
                    <a:gs pos="0">
                      <a:srgbClr val="2E59B0"/>
                    </a:gs>
                    <a:gs pos="49000">
                      <a:srgbClr val="253055"/>
                    </a:gs>
                    <a:gs pos="100000">
                      <a:srgbClr val="5100A2"/>
                    </a:gs>
                  </a:gsLst>
                  <a:lin ang="5400000" scaled="0"/>
                </a:gradFill>
                <a:latin typeface="Trebuchet MS" pitchFamily="34" charset="0"/>
                <a:cs typeface="Arial" charset="0"/>
              </a:rPr>
              <a:t/>
            </a:r>
            <a:br>
              <a:rPr lang="ru-RU" sz="2700" b="1" cap="all" spc="-150" dirty="0" smtClean="0">
                <a:ln w="3175">
                  <a:noFill/>
                </a:ln>
                <a:gradFill>
                  <a:gsLst>
                    <a:gs pos="0">
                      <a:srgbClr val="2E59B0"/>
                    </a:gs>
                    <a:gs pos="49000">
                      <a:srgbClr val="253055"/>
                    </a:gs>
                    <a:gs pos="100000">
                      <a:srgbClr val="5100A2"/>
                    </a:gs>
                  </a:gsLst>
                  <a:lin ang="5400000" scaled="0"/>
                </a:gradFill>
                <a:latin typeface="Trebuchet MS" pitchFamily="34" charset="0"/>
                <a:cs typeface="Arial" charset="0"/>
              </a:rPr>
            </a:br>
            <a:r>
              <a:rPr lang="ru-RU" b="1" cap="all" spc="-150" dirty="0" smtClean="0">
                <a:ln w="3175">
                  <a:noFill/>
                </a:ln>
                <a:gradFill>
                  <a:gsLst>
                    <a:gs pos="0">
                      <a:srgbClr val="2E59B0"/>
                    </a:gs>
                    <a:gs pos="49000">
                      <a:srgbClr val="253055"/>
                    </a:gs>
                    <a:gs pos="100000">
                      <a:srgbClr val="5100A2"/>
                    </a:gs>
                  </a:gsLst>
                  <a:lin ang="5400000" scaled="0"/>
                </a:gradFill>
                <a:latin typeface="Trebuchet MS" pitchFamily="34" charset="0"/>
                <a:cs typeface="Arial" charset="0"/>
              </a:rPr>
              <a:t> </a:t>
            </a:r>
            <a:r>
              <a:rPr lang="ru-RU" sz="2200" b="1" cap="all" spc="-150" dirty="0" smtClean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КОЛИЧЕСТВО </a:t>
            </a:r>
            <a:r>
              <a:rPr lang="ru-RU" sz="2200" b="1" cap="all" spc="-150" dirty="0" err="1" smtClean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ЗавершенныХ</a:t>
            </a:r>
            <a:r>
              <a:rPr lang="ru-RU" sz="2200" b="1" cap="all" spc="-150" dirty="0" smtClean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 </a:t>
            </a:r>
            <a:r>
              <a:rPr lang="ru-RU" sz="2200" b="1" cap="all" spc="-150" dirty="0" err="1" smtClean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суицидОВ</a:t>
            </a:r>
            <a:r>
              <a:rPr lang="ru-RU" sz="2200" b="1" spc="-150" dirty="0" smtClean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 в </a:t>
            </a:r>
            <a:r>
              <a:rPr lang="ru-RU" sz="2200" b="1" cap="all" spc="-150" dirty="0" smtClean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Республике Татарстан </a:t>
            </a:r>
            <a:br>
              <a:rPr lang="ru-RU" sz="2200" b="1" cap="all" spc="-150" dirty="0" smtClean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charset="0"/>
              </a:rPr>
            </a:br>
            <a:r>
              <a:rPr lang="ru-RU" sz="2200" b="1" spc="-150" dirty="0" smtClean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в 2005-2013гг.</a:t>
            </a:r>
            <a:br>
              <a:rPr lang="ru-RU" sz="2200" b="1" spc="-150" dirty="0" smtClean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charset="0"/>
              </a:rPr>
            </a:br>
            <a:r>
              <a:rPr lang="ru-RU" sz="2200" b="1" spc="-150" dirty="0" smtClean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(по данным Федеральной службы государственной статистики) </a:t>
            </a:r>
            <a:r>
              <a:rPr lang="ru-RU" b="1" spc="-150" dirty="0" smtClean="0">
                <a:ln w="3175">
                  <a:noFill/>
                </a:ln>
                <a:gradFill>
                  <a:gsLst>
                    <a:gs pos="0">
                      <a:srgbClr val="2E59B0"/>
                    </a:gs>
                    <a:gs pos="49000">
                      <a:srgbClr val="253055"/>
                    </a:gs>
                    <a:gs pos="100000">
                      <a:srgbClr val="5100A2"/>
                    </a:gs>
                  </a:gsLst>
                  <a:lin ang="5400000" scaled="0"/>
                </a:gradFill>
                <a:latin typeface="Trebuchet MS" pitchFamily="34" charset="0"/>
                <a:cs typeface="Arial" charset="0"/>
              </a:rPr>
              <a:t/>
            </a:r>
            <a:br>
              <a:rPr lang="ru-RU" b="1" spc="-150" dirty="0" smtClean="0">
                <a:ln w="3175">
                  <a:noFill/>
                </a:ln>
                <a:gradFill>
                  <a:gsLst>
                    <a:gs pos="0">
                      <a:srgbClr val="2E59B0"/>
                    </a:gs>
                    <a:gs pos="49000">
                      <a:srgbClr val="253055"/>
                    </a:gs>
                    <a:gs pos="100000">
                      <a:srgbClr val="5100A2"/>
                    </a:gs>
                  </a:gsLst>
                  <a:lin ang="5400000" scaled="0"/>
                </a:gradFill>
                <a:latin typeface="Trebuchet MS" pitchFamily="34" charset="0"/>
                <a:cs typeface="Arial" charset="0"/>
              </a:rPr>
            </a:br>
            <a:endParaRPr lang="ru-RU" dirty="0"/>
          </a:p>
        </p:txBody>
      </p:sp>
      <p:graphicFrame>
        <p:nvGraphicFramePr>
          <p:cNvPr id="2050" name="Содержимое 3"/>
          <p:cNvGraphicFramePr>
            <a:graphicFrameLocks noGrp="1"/>
          </p:cNvGraphicFramePr>
          <p:nvPr>
            <p:ph idx="1"/>
          </p:nvPr>
        </p:nvGraphicFramePr>
        <p:xfrm>
          <a:off x="603250" y="1665288"/>
          <a:ext cx="7888288" cy="4397375"/>
        </p:xfrm>
        <a:graphic>
          <a:graphicData uri="http://schemas.openxmlformats.org/presentationml/2006/ole">
            <p:oleObj spid="_x0000_s26626" name="Worksheet" r:id="rId3" imgW="8696390" imgH="4848120" progId="Excel.Sheet.8">
              <p:embed/>
            </p:oleObj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defTabSz="912813" eaLnBrk="0" hangingPunct="0">
              <a:lnSpc>
                <a:spcPct val="90000"/>
              </a:lnSpc>
              <a:defRPr/>
            </a:pPr>
            <a:r>
              <a:rPr lang="ru-RU" sz="2400" b="1" cap="all" spc="-150" dirty="0" smtClean="0">
                <a:ln w="3175">
                  <a:noFill/>
                </a:ln>
                <a:gradFill>
                  <a:gsLst>
                    <a:gs pos="0">
                      <a:srgbClr val="2E59B0"/>
                    </a:gs>
                    <a:gs pos="49000">
                      <a:srgbClr val="253055"/>
                    </a:gs>
                    <a:gs pos="100000">
                      <a:srgbClr val="5100A2"/>
                    </a:gs>
                  </a:gsLst>
                  <a:lin ang="5400000" scaled="0"/>
                </a:gradFill>
                <a:latin typeface="Trebuchet MS" pitchFamily="34" charset="0"/>
                <a:cs typeface="Arial" charset="0"/>
              </a:rPr>
              <a:t/>
            </a:r>
            <a:br>
              <a:rPr lang="ru-RU" sz="2400" b="1" cap="all" spc="-150" dirty="0" smtClean="0">
                <a:ln w="3175">
                  <a:noFill/>
                </a:ln>
                <a:gradFill>
                  <a:gsLst>
                    <a:gs pos="0">
                      <a:srgbClr val="2E59B0"/>
                    </a:gs>
                    <a:gs pos="49000">
                      <a:srgbClr val="253055"/>
                    </a:gs>
                    <a:gs pos="100000">
                      <a:srgbClr val="5100A2"/>
                    </a:gs>
                  </a:gsLst>
                  <a:lin ang="5400000" scaled="0"/>
                </a:gradFill>
                <a:latin typeface="Trebuchet MS" pitchFamily="34" charset="0"/>
                <a:cs typeface="Arial" charset="0"/>
              </a:rPr>
            </a:br>
            <a:r>
              <a:rPr lang="ru-RU" sz="2400" b="1" cap="all" spc="-150" dirty="0" smtClean="0">
                <a:ln w="3175">
                  <a:noFill/>
                </a:ln>
                <a:gradFill>
                  <a:gsLst>
                    <a:gs pos="0">
                      <a:srgbClr val="2E59B0"/>
                    </a:gs>
                    <a:gs pos="49000">
                      <a:srgbClr val="253055"/>
                    </a:gs>
                    <a:gs pos="100000">
                      <a:srgbClr val="5100A2"/>
                    </a:gs>
                  </a:gsLst>
                  <a:lin ang="5400000" scaled="0"/>
                </a:gradFill>
                <a:latin typeface="Trebuchet MS" pitchFamily="34" charset="0"/>
                <a:cs typeface="Arial" charset="0"/>
              </a:rPr>
              <a:t/>
            </a:r>
            <a:br>
              <a:rPr lang="ru-RU" sz="2400" b="1" cap="all" spc="-150" dirty="0" smtClean="0">
                <a:ln w="3175">
                  <a:noFill/>
                </a:ln>
                <a:gradFill>
                  <a:gsLst>
                    <a:gs pos="0">
                      <a:srgbClr val="2E59B0"/>
                    </a:gs>
                    <a:gs pos="49000">
                      <a:srgbClr val="253055"/>
                    </a:gs>
                    <a:gs pos="100000">
                      <a:srgbClr val="5100A2"/>
                    </a:gs>
                  </a:gsLst>
                  <a:lin ang="5400000" scaled="0"/>
                </a:gradFill>
                <a:latin typeface="Trebuchet MS" pitchFamily="34" charset="0"/>
                <a:cs typeface="Arial" charset="0"/>
              </a:rPr>
            </a:br>
            <a:r>
              <a:rPr lang="ru-RU" sz="2400" b="1" cap="all" spc="-150" dirty="0" smtClean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КОЛИЧЕСТВО </a:t>
            </a:r>
            <a:r>
              <a:rPr lang="ru-RU" sz="2400" b="1" cap="all" spc="-150" dirty="0" err="1" smtClean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ЗавершенныХ</a:t>
            </a:r>
            <a:r>
              <a:rPr lang="ru-RU" sz="2400" b="1" cap="all" spc="-150" dirty="0" smtClean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 </a:t>
            </a:r>
            <a:r>
              <a:rPr lang="ru-RU" sz="2400" b="1" cap="all" spc="-150" dirty="0" err="1" smtClean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суицидОВ</a:t>
            </a:r>
            <a:r>
              <a:rPr lang="ru-RU" sz="2400" b="1" cap="all" spc="-150" dirty="0" smtClean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 несовершеннолетних</a:t>
            </a:r>
            <a:r>
              <a:rPr lang="ru-RU" sz="2400" b="1" spc="-150" dirty="0" smtClean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 в </a:t>
            </a:r>
            <a:r>
              <a:rPr lang="ru-RU" sz="2400" b="1" cap="all" spc="-150" dirty="0" smtClean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Республике Татарстан </a:t>
            </a:r>
            <a:r>
              <a:rPr lang="ru-RU" sz="2400" b="1" spc="-150" dirty="0" smtClean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в 2005-2013гг.</a:t>
            </a:r>
            <a:br>
              <a:rPr lang="ru-RU" sz="2400" b="1" spc="-150" dirty="0" smtClean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charset="0"/>
              </a:rPr>
            </a:br>
            <a:r>
              <a:rPr lang="ru-RU" sz="2400" b="1" spc="-150" dirty="0" smtClean="0">
                <a:ln w="3175">
                  <a:noFill/>
                </a:ln>
                <a:solidFill>
                  <a:schemeClr val="accent2">
                    <a:lumMod val="50000"/>
                  </a:schemeClr>
                </a:solidFill>
                <a:latin typeface="Trebuchet MS" pitchFamily="34" charset="0"/>
                <a:cs typeface="Arial" charset="0"/>
              </a:rPr>
              <a:t>(по данным Федеральной службы государственной статистики) </a:t>
            </a:r>
            <a:r>
              <a:rPr lang="ru-RU" b="1" spc="-150" dirty="0" smtClean="0">
                <a:ln w="3175">
                  <a:noFill/>
                </a:ln>
                <a:gradFill>
                  <a:gsLst>
                    <a:gs pos="0">
                      <a:srgbClr val="2E59B0"/>
                    </a:gs>
                    <a:gs pos="49000">
                      <a:srgbClr val="253055"/>
                    </a:gs>
                    <a:gs pos="100000">
                      <a:srgbClr val="5100A2"/>
                    </a:gs>
                  </a:gsLst>
                  <a:lin ang="5400000" scaled="0"/>
                </a:gradFill>
                <a:latin typeface="Trebuchet MS" pitchFamily="34" charset="0"/>
                <a:cs typeface="Arial" charset="0"/>
              </a:rPr>
              <a:t/>
            </a:r>
            <a:br>
              <a:rPr lang="ru-RU" b="1" spc="-150" dirty="0" smtClean="0">
                <a:ln w="3175">
                  <a:noFill/>
                </a:ln>
                <a:gradFill>
                  <a:gsLst>
                    <a:gs pos="0">
                      <a:srgbClr val="2E59B0"/>
                    </a:gs>
                    <a:gs pos="49000">
                      <a:srgbClr val="253055"/>
                    </a:gs>
                    <a:gs pos="100000">
                      <a:srgbClr val="5100A2"/>
                    </a:gs>
                  </a:gsLst>
                  <a:lin ang="5400000" scaled="0"/>
                </a:gradFill>
                <a:latin typeface="Trebuchet MS" pitchFamily="34" charset="0"/>
                <a:cs typeface="Arial" charset="0"/>
              </a:rPr>
            </a:br>
            <a:endParaRPr lang="ru-RU" dirty="0"/>
          </a:p>
        </p:txBody>
      </p:sp>
      <p:graphicFrame>
        <p:nvGraphicFramePr>
          <p:cNvPr id="21506" name="Содержимое 3"/>
          <p:cNvGraphicFramePr>
            <a:graphicFrameLocks noGrp="1"/>
          </p:cNvGraphicFramePr>
          <p:nvPr>
            <p:ph idx="1"/>
          </p:nvPr>
        </p:nvGraphicFramePr>
        <p:xfrm>
          <a:off x="465138" y="2455863"/>
          <a:ext cx="8426450" cy="3957637"/>
        </p:xfrm>
        <a:graphic>
          <a:graphicData uri="http://schemas.openxmlformats.org/presentationml/2006/ole">
            <p:oleObj spid="_x0000_s27650" name="Worksheet" r:id="rId3" imgW="8782022" imgH="4124250" progId="Excel.Sheet.8">
              <p:embed/>
            </p:oleObj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6226196"/>
          </a:xfrm>
        </p:spPr>
        <p:txBody>
          <a:bodyPr>
            <a:normAutofit fontScale="90000"/>
          </a:bodyPr>
          <a:lstStyle/>
          <a:p>
            <a:pPr algn="l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5300" b="1" i="1" dirty="0" smtClean="0">
                <a:solidFill>
                  <a:schemeClr val="accent1">
                    <a:lumMod val="50000"/>
                  </a:schemeClr>
                </a:solidFill>
              </a:rPr>
              <a:t>Межведомственное взаимодействие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Республиканская 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комиссия </a:t>
            </a:r>
            <a:b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по делам несовершеннолетних </a:t>
            </a:r>
            <a:b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и защите их прав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6000" dirty="0" smtClean="0"/>
              <a:t/>
            </a:r>
            <a:br>
              <a:rPr lang="ru-RU" sz="6000" dirty="0" smtClean="0"/>
            </a:br>
            <a:endParaRPr lang="ru-RU" sz="6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b="1" dirty="0" smtClean="0"/>
              <a:t> </a:t>
            </a:r>
            <a:br>
              <a:rPr lang="ru-RU" sz="3600" b="1" dirty="0" smtClean="0"/>
            </a:br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</a:rPr>
              <a:t>Михай </a:t>
            </a:r>
            <a:r>
              <a:rPr lang="ru-RU" sz="6000" b="1" dirty="0" err="1" smtClean="0">
                <a:solidFill>
                  <a:schemeClr val="accent1">
                    <a:lumMod val="50000"/>
                  </a:schemeClr>
                </a:solidFill>
              </a:rPr>
              <a:t>Чиксентмихайи</a:t>
            </a:r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br>
              <a:rPr lang="ru-RU" sz="60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5300" b="1" dirty="0" smtClean="0">
                <a:solidFill>
                  <a:schemeClr val="accent1">
                    <a:lumMod val="50000"/>
                  </a:schemeClr>
                </a:solidFill>
              </a:rPr>
              <a:t>1. Поток: психология оптимального переживания.</a:t>
            </a:r>
            <a:br>
              <a:rPr lang="ru-RU" sz="53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5300" b="1" dirty="0" smtClean="0">
                <a:solidFill>
                  <a:schemeClr val="accent1">
                    <a:lumMod val="50000"/>
                  </a:schemeClr>
                </a:solidFill>
              </a:rPr>
              <a:t>2. В поисках потока.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6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6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Методы профилактики суицидов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  <a:b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1</a:t>
            </a: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  <a:t>. Оказание </a:t>
            </a:r>
            <a:r>
              <a:rPr lang="ru-RU" sz="2700" b="1" dirty="0" err="1" smtClean="0">
                <a:solidFill>
                  <a:schemeClr val="accent1">
                    <a:lumMod val="50000"/>
                  </a:schemeClr>
                </a:solidFill>
              </a:rPr>
              <a:t>психоло-психиатрической</a:t>
            </a: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  <a:t> помощи лицам с кризисными состояниями и суицидальным поведением. </a:t>
            </a:r>
            <a:b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  <a:t>2. Обучение работающих с населением специалистов различного профиля распознаванию депрессивных расстройств и суицидальных тенденций.</a:t>
            </a:r>
            <a:b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  <a:t>3. Проведение образовательных программ для несовершеннолетних по формированию жизненных навыков, включающих стратегии преодоления стресса и разрешения конфликтов.</a:t>
            </a:r>
            <a:b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  <a:t>4. Информирование населения о существующей системе кризисной психологической помощи и доступность этой помощи.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887413" y="166688"/>
            <a:ext cx="7391400" cy="610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ПРОБЛЕМА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САМОУБИЙСТВ В СОВРЕМЕННОМ МИРЕ</a:t>
            </a:r>
          </a:p>
          <a:p>
            <a:pPr algn="just"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	По данным ВОЗ, вследствие суицида ежегодно </a:t>
            </a:r>
            <a:r>
              <a:rPr lang="ru-RU" sz="2000" b="1" dirty="0">
                <a:solidFill>
                  <a:srgbClr val="C00000"/>
                </a:solidFill>
              </a:rPr>
              <a:t>погибают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около 1 миллиона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</a:rPr>
              <a:t>человек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, 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</a:rPr>
              <a:t>среди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</a:rPr>
              <a:t>них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:  350 000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</a:rPr>
              <a:t>китайцев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, 110 000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</a:rPr>
              <a:t>индийцев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,  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4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5 000 р</a:t>
            </a:r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</a:rPr>
              <a:t>оссиян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,  31 000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</a:rPr>
              <a:t>американцев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,  30 000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</a:rPr>
              <a:t>японцев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,  12 000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</a:rPr>
              <a:t>украинцев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,  10 000 </a:t>
            </a:r>
            <a:r>
              <a:rPr lang="en-US" sz="2000" b="1" dirty="0" err="1">
                <a:solidFill>
                  <a:schemeClr val="accent2">
                    <a:lumMod val="50000"/>
                  </a:schemeClr>
                </a:solidFill>
              </a:rPr>
              <a:t>французов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. 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	Ежегодно от 10 до 20 миллионов человек в мире совершают </a:t>
            </a:r>
            <a:r>
              <a:rPr lang="ru-RU" sz="2000" b="1" dirty="0">
                <a:solidFill>
                  <a:srgbClr val="C00000"/>
                </a:solidFill>
              </a:rPr>
              <a:t>суицидальные попытки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	За последние 60 лет частота суицидов в мире увеличилась на 60%.</a:t>
            </a:r>
          </a:p>
          <a:p>
            <a:pPr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	Суицид занимает 8 место в списке причин смерти и 1 место среди причин насильственной смерти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 	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От самоубийств гибнет людей больше, чем во всех вместе взятых вооруженных конфликтах. 	Самоубийств совершается в 2 раза больше, чем убийств.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	Самоубийство стало ведущей причиной смерти среди лиц молодого и среднего возраста.</a:t>
            </a:r>
          </a:p>
          <a:p>
            <a:pPr>
              <a:defRPr/>
            </a:pPr>
            <a:r>
              <a:rPr lang="ru-RU" sz="2000" b="1" dirty="0">
                <a:solidFill>
                  <a:srgbClr val="C00000"/>
                </a:solidFill>
              </a:rPr>
              <a:t> 	</a:t>
            </a:r>
          </a:p>
          <a:p>
            <a:pPr algn="just">
              <a:defRPr/>
            </a:pPr>
            <a:endParaRPr lang="ru-RU" sz="2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</a:rPr>
              <a:t>Телефон и сайт </a:t>
            </a:r>
            <a:r>
              <a:rPr lang="ru-RU" sz="4800" b="1" dirty="0" err="1" smtClean="0">
                <a:solidFill>
                  <a:schemeClr val="tx2">
                    <a:lumMod val="75000"/>
                  </a:schemeClr>
                </a:solidFill>
              </a:rPr>
              <a:t>суицидологической</a:t>
            </a: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</a:rPr>
              <a:t> службы</a:t>
            </a:r>
            <a:endParaRPr lang="ru-RU" sz="4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9600" b="1" dirty="0" smtClean="0">
                <a:solidFill>
                  <a:schemeClr val="accent1">
                    <a:lumMod val="50000"/>
                  </a:schemeClr>
                </a:solidFill>
              </a:rPr>
              <a:t>279-55-80</a:t>
            </a:r>
          </a:p>
          <a:p>
            <a:pPr algn="ctr">
              <a:buNone/>
            </a:pPr>
            <a:r>
              <a:rPr lang="en-US" sz="9600" b="1" dirty="0" smtClean="0">
                <a:solidFill>
                  <a:schemeClr val="accent1">
                    <a:lumMod val="50000"/>
                  </a:schemeClr>
                </a:solidFill>
              </a:rPr>
              <a:t>serdesh129</a:t>
            </a:r>
            <a:r>
              <a:rPr lang="ru-RU" sz="9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600" b="1" dirty="0" smtClean="0"/>
              <a:t> </a:t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Общие принципы кризисной психологической помощи: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</a:rPr>
              <a:t>1. Позиция консультанта должна быть более активной. </a:t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</a:rPr>
              <a:t>2. Стремиться уменьшить душевную боль, страдания, а не уговаривать отказаться от суицида или спорить о смысле жизни. </a:t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</a:rPr>
              <a:t>3. Обеспечить наблюдение и контроль за пациентом. </a:t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</a:rPr>
              <a:t>4. Необходимо оставаться в рамках актуальной ситуации</a:t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</a:rPr>
              <a:t>5. Внимательное оформление документации. </a:t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</a:rPr>
              <a:t>6. Длительность психологической помощи.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6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6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6226196"/>
          </a:xfrm>
        </p:spPr>
        <p:txBody>
          <a:bodyPr>
            <a:normAutofit fontScale="90000"/>
          </a:bodyPr>
          <a:lstStyle/>
          <a:p>
            <a:pPr algn="l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5300" b="1" dirty="0" err="1" smtClean="0">
                <a:solidFill>
                  <a:schemeClr val="accent1">
                    <a:lumMod val="50000"/>
                  </a:schemeClr>
                </a:solidFill>
              </a:rPr>
              <a:t>Антисуицидальные</a:t>
            </a:r>
            <a:r>
              <a:rPr lang="ru-RU" sz="5300" b="1" dirty="0" smtClean="0">
                <a:solidFill>
                  <a:schemeClr val="accent1">
                    <a:lumMod val="50000"/>
                  </a:schemeClr>
                </a:solidFill>
              </a:rPr>
              <a:t> мотивы: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800" b="1" i="1" dirty="0" smtClean="0">
                <a:solidFill>
                  <a:schemeClr val="accent1">
                    <a:lumMod val="50000"/>
                  </a:schemeClr>
                </a:solidFill>
              </a:rPr>
              <a:t>- этические;</a:t>
            </a:r>
            <a:br>
              <a:rPr lang="ru-RU" sz="48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800" b="1" i="1" dirty="0" smtClean="0">
                <a:solidFill>
                  <a:schemeClr val="accent1">
                    <a:lumMod val="50000"/>
                  </a:schemeClr>
                </a:solidFill>
              </a:rPr>
              <a:t>- религиозные;</a:t>
            </a:r>
            <a:br>
              <a:rPr lang="ru-RU" sz="48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800" b="1" i="1" dirty="0" smtClean="0">
                <a:solidFill>
                  <a:schemeClr val="accent1">
                    <a:lumMod val="50000"/>
                  </a:schemeClr>
                </a:solidFill>
              </a:rPr>
              <a:t>- моральные;</a:t>
            </a:r>
            <a:br>
              <a:rPr lang="ru-RU" sz="48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800" b="1" i="1" dirty="0" smtClean="0">
                <a:solidFill>
                  <a:schemeClr val="accent1">
                    <a:lumMod val="50000"/>
                  </a:schemeClr>
                </a:solidFill>
              </a:rPr>
              <a:t>-  эстетические;</a:t>
            </a:r>
            <a:br>
              <a:rPr lang="ru-RU" sz="48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800" b="1" i="1" dirty="0" smtClean="0">
                <a:solidFill>
                  <a:schemeClr val="accent1">
                    <a:lumMod val="50000"/>
                  </a:schemeClr>
                </a:solidFill>
              </a:rPr>
              <a:t>- когнитивной надежды;</a:t>
            </a:r>
            <a:br>
              <a:rPr lang="ru-RU" sz="48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800" b="1" i="1" dirty="0" smtClean="0">
                <a:solidFill>
                  <a:schemeClr val="accent1">
                    <a:lumMod val="50000"/>
                  </a:schemeClr>
                </a:solidFill>
              </a:rPr>
              <a:t>- финальной неопределенности.</a:t>
            </a: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6000" dirty="0" smtClean="0"/>
              <a:t/>
            </a:r>
            <a:br>
              <a:rPr lang="ru-RU" sz="6000" dirty="0" smtClean="0"/>
            </a:br>
            <a:endParaRPr lang="ru-RU" sz="6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6226196"/>
          </a:xfrm>
        </p:spPr>
        <p:txBody>
          <a:bodyPr>
            <a:normAutofit fontScale="90000"/>
          </a:bodyPr>
          <a:lstStyle/>
          <a:p>
            <a:pPr algn="l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800" dirty="0" smtClean="0"/>
              <a:t> </a:t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3100" dirty="0" smtClean="0"/>
              <a:t> 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</a:rPr>
              <a:t>Особенности подросткового суицида:</a:t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  <a:t>- кратковременные конфликты в сферах близких отношений (в семье, школе, группе)</a:t>
            </a:r>
            <a:b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  <a:t>- конфликт воспринимается как крайне значимый и </a:t>
            </a:r>
            <a:r>
              <a:rPr lang="ru-RU" sz="2700" b="1" dirty="0" err="1" smtClean="0">
                <a:solidFill>
                  <a:schemeClr val="accent1">
                    <a:lumMod val="50000"/>
                  </a:schemeClr>
                </a:solidFill>
              </a:rPr>
              <a:t>травматичный</a:t>
            </a: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  <a:t>- суицидальный поступок воспринимается в романтически-героическом ореоле: как смелый вызов, как решительное действие, как мужественное решение и т.п. </a:t>
            </a:r>
            <a:b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  <a:t>- суицидное поведение демонстративно, в нем есть признаки "игры на публику"</a:t>
            </a:r>
            <a:b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  <a:t>- суицидальное поведение регулируется скорее порывом, аффектом, в нем нет продуманности, взвешенности, точного просчета</a:t>
            </a:r>
            <a:b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</a:rPr>
              <a:t>- средства самоубийства выбраны неумело.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6000" dirty="0" smtClean="0"/>
              <a:t/>
            </a:r>
            <a:br>
              <a:rPr lang="ru-RU" sz="6000" dirty="0" smtClean="0"/>
            </a:br>
            <a:endParaRPr lang="ru-RU" sz="6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6226196"/>
          </a:xfrm>
        </p:spPr>
        <p:txBody>
          <a:bodyPr>
            <a:normAutofit fontScale="90000"/>
          </a:bodyPr>
          <a:lstStyle/>
          <a:p>
            <a:pPr algn="l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800" dirty="0" smtClean="0"/>
              <a:t> </a:t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Проявления депрессивных  состояний в молодом возрасте иные, чем у взрослых: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- потеря  энергии 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- чувство  скуки, усталости 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- ухудшение  успеваемости 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- рассеянность  внимания 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- чувство  "заслуженной 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отвергнутости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".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6000" dirty="0" smtClean="0"/>
              <a:t/>
            </a:r>
            <a:br>
              <a:rPr lang="ru-RU" sz="6000" dirty="0" smtClean="0"/>
            </a:br>
            <a:endParaRPr lang="ru-RU" sz="6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6226196"/>
          </a:xfrm>
        </p:spPr>
        <p:txBody>
          <a:bodyPr>
            <a:normAutofit fontScale="90000"/>
          </a:bodyPr>
          <a:lstStyle/>
          <a:p>
            <a:pPr algn="l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800" dirty="0" smtClean="0"/>
              <a:t> </a:t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При изменении поведения подростка (отгороженность, замкнутость, снижение контактности, повышенная раздражительность, утомляемость и вспыльчивость по малейшему поводу), появление асоциальных тенденций, наличие актуальных конфликтов в семье и в школе целесообразна консультация психолога, психотерапевта.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6000" dirty="0" smtClean="0"/>
              <a:t/>
            </a:r>
            <a:br>
              <a:rPr lang="ru-RU" sz="6000" dirty="0" smtClean="0"/>
            </a:br>
            <a:endParaRPr lang="ru-RU" sz="6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6226196"/>
          </a:xfrm>
        </p:spPr>
        <p:txBody>
          <a:bodyPr>
            <a:normAutofit fontScale="90000"/>
          </a:bodyPr>
          <a:lstStyle/>
          <a:p>
            <a:pPr algn="l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800" dirty="0" smtClean="0"/>
              <a:t> </a:t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dirty="0" smtClean="0"/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Опросник 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«Индекс благополучия ВОЗ»  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Напрасная смерть: причины и профилактика самоубийств / Ред. Д.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Вассерман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; пер. Е.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Ройне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. — М.: Смысл, 2005. — 310 с.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6000" dirty="0" smtClean="0"/>
              <a:t/>
            </a:r>
            <a:br>
              <a:rPr lang="ru-RU" sz="6000" dirty="0" smtClean="0"/>
            </a:br>
            <a:endParaRPr lang="ru-RU" sz="6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6226196"/>
          </a:xfrm>
        </p:spPr>
        <p:txBody>
          <a:bodyPr>
            <a:normAutofit fontScale="90000"/>
          </a:bodyPr>
          <a:lstStyle/>
          <a:p>
            <a:pPr algn="l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800" dirty="0" smtClean="0"/>
              <a:t> </a:t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Незаконченные предложения </a:t>
            </a:r>
            <a:b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(В.П. </a:t>
            </a:r>
            <a:r>
              <a:rPr lang="ru-RU" sz="3600" b="1" dirty="0" err="1" smtClean="0">
                <a:solidFill>
                  <a:schemeClr val="tx2">
                    <a:lumMod val="50000"/>
                  </a:schemeClr>
                </a:solidFill>
              </a:rPr>
              <a:t>Костюкевич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, 2001):</a:t>
            </a: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1. Мысль, которая меня постоянно преследует, касается .....</a:t>
            </a:r>
            <a:b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2. Я для себя решил(а) окончательно, что .....</a:t>
            </a:r>
            <a:b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3. Вокруг меня ….. </a:t>
            </a:r>
            <a:b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4. В этой жизни …..</a:t>
            </a:r>
            <a:b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5.Жизнь – это …..</a:t>
            </a:r>
            <a:b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6. Я обязательно …..</a:t>
            </a:r>
            <a:b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7. Через некоторое время …..</a:t>
            </a:r>
            <a:b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8. Жизнь после смерти – это …..</a:t>
            </a:r>
            <a:b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9. Впереди меня ждет …..</a:t>
            </a:r>
            <a:b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</a:rPr>
              <a:t>10. Жаль только, что …..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6000" dirty="0" smtClean="0"/>
              <a:t/>
            </a:r>
            <a:br>
              <a:rPr lang="ru-RU" sz="6000" dirty="0" smtClean="0"/>
            </a:br>
            <a:endParaRPr lang="ru-RU" sz="6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>
            <a:normAutofit fontScale="90000"/>
          </a:bodyPr>
          <a:lstStyle/>
          <a:p>
            <a:pPr indent="457200" algn="l"/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b="1" i="1" dirty="0" smtClean="0">
                <a:solidFill>
                  <a:schemeClr val="accent1">
                    <a:lumMod val="50000"/>
                  </a:schemeClr>
                </a:solidFill>
              </a:rPr>
              <a:t>Диагностические критерии пограничного личностного расстройства:</a:t>
            </a:r>
            <a:br>
              <a:rPr lang="ru-RU" sz="2700" b="1" i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- аффективная нестабильность и отчетливая реактивность на средовые ситуации;</a:t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- неистовые порывы избежать реального или воображаемого покидания;</a:t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- хроническое чувство пустоты;</a:t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- неадекватная, интенсивная злость или трудность ее контролировать;</a:t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- импульсивность;</a:t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- повторяющееся суицидное поведение, жесты или угрозы, или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</a:rPr>
              <a:t>самоповреждающее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поведение;</a:t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- нестабильные и интенсивные межличностные отношения;</a:t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- нарушение идентичности: отчетливо и постоянно нестабильный «Я»-имидж; </a:t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- преходящая, связанная со стрессом паранойя или тяжелые </a:t>
            </a:r>
            <a:r>
              <a:rPr lang="ru-RU" sz="2400" b="1" dirty="0" err="1" smtClean="0">
                <a:solidFill>
                  <a:schemeClr val="accent1">
                    <a:lumMod val="50000"/>
                  </a:schemeClr>
                </a:solidFill>
              </a:rPr>
              <a:t>диссоциативные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симптомы.</a:t>
            </a: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6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6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50000"/>
                  </a:schemeClr>
                </a:solidFill>
              </a:rPr>
              <a:t>Возможные цели </a:t>
            </a:r>
            <a:r>
              <a:rPr lang="ru-RU" sz="3100" b="1" dirty="0" err="1" smtClean="0">
                <a:solidFill>
                  <a:schemeClr val="accent2">
                    <a:lumMod val="50000"/>
                  </a:schemeClr>
                </a:solidFill>
              </a:rPr>
              <a:t>самоповреждающего</a:t>
            </a:r>
            <a:r>
              <a:rPr lang="ru-RU" sz="3100" b="1" dirty="0" smtClean="0">
                <a:solidFill>
                  <a:schemeClr val="accent2">
                    <a:lumMod val="50000"/>
                  </a:schemeClr>
                </a:solidFill>
              </a:rPr>
              <a:t> поведения при пограничном личностном расстройстве:</a:t>
            </a:r>
            <a: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  <a:t>- стремление посредством физической боли избавиться от душевного дискомфорта, чувства опустошенности, скуки; </a:t>
            </a:r>
            <a:b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  <a:t> - стремление </a:t>
            </a:r>
            <a:r>
              <a:rPr lang="ru-RU" sz="3100" dirty="0" err="1" smtClean="0">
                <a:solidFill>
                  <a:schemeClr val="accent2">
                    <a:lumMod val="50000"/>
                  </a:schemeClr>
                </a:solidFill>
              </a:rPr>
              <a:t>релаксироваться</a:t>
            </a:r>
            <a: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  <a:t>, снять напряжение, выразив таким образом свой гнев; </a:t>
            </a:r>
            <a:b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  <a:t>- стремление наказать себя за отрицательные («плохие») качества;</a:t>
            </a:r>
            <a:b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2">
                    <a:lumMod val="50000"/>
                  </a:schemeClr>
                </a:solidFill>
              </a:rPr>
              <a:t>- крик о помощи, отражающий невозможность передать свое состояние словами.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7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6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6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395288" y="161925"/>
            <a:ext cx="8424862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ЧАСТОТА ЗАВЕРШЕННЫХ СУИЦИДОВ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В  РОССИИ </a:t>
            </a:r>
            <a:endParaRPr lang="en-US" altLang="ru-RU" sz="2800" b="1" dirty="0">
              <a:solidFill>
                <a:schemeClr val="accent2">
                  <a:lumMod val="50000"/>
                </a:schemeClr>
              </a:solidFill>
              <a:cs typeface="Times New Roman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cs typeface="Times New Roman" pitchFamily="18" charset="0"/>
              </a:rPr>
              <a:t>(на 100 000 населения)</a:t>
            </a:r>
            <a:endParaRPr lang="ru-RU" altLang="ru-RU" sz="28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2400" b="1" dirty="0">
              <a:solidFill>
                <a:srgbClr val="FF0000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-31750" y="45878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446088" y="1751013"/>
          <a:ext cx="8355012" cy="4411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Кафедра психиатрии и наркологии с курсом клинической психологии </a:t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ФПК и ППС КГМУ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Цикл тематического усовершенствования</a:t>
            </a:r>
          </a:p>
          <a:p>
            <a:pPr indent="0" algn="ctr">
              <a:buNone/>
            </a:pPr>
            <a:r>
              <a:rPr lang="ru-RU" sz="5400" b="1" i="1" dirty="0" smtClean="0">
                <a:solidFill>
                  <a:schemeClr val="tx2">
                    <a:lumMod val="50000"/>
                  </a:schemeClr>
                </a:solidFill>
              </a:rPr>
              <a:t>«Кризисная медико-психологическая помощь» </a:t>
            </a:r>
          </a:p>
          <a:p>
            <a:pPr>
              <a:buNone/>
            </a:pPr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Публикации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Учебно-методические пособия:</a:t>
            </a:r>
          </a:p>
          <a:p>
            <a:pPr>
              <a:buNone/>
            </a:pP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Мухамадиева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Г.Ф. Телефон 911. Казань: КГМУ, 2010. – 69 с. </a:t>
            </a:r>
          </a:p>
          <a:p>
            <a:pPr>
              <a:buNone/>
            </a:pP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Яхин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К.К., Калмыков Ю.А. Кризисная медико-психологическая помощь. Казань: КГМУ, 2011. – 243 с. </a:t>
            </a:r>
          </a:p>
          <a:p>
            <a:pPr>
              <a:buNone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Монографии: </a:t>
            </a:r>
          </a:p>
          <a:p>
            <a:pPr lvl="0"/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Яхин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К.К., Калмыков Ю.А. Психологическая помощь лицам с суицидальным поведением. Казань: КГМУ, 2009. – 100 с.</a:t>
            </a:r>
          </a:p>
          <a:p>
            <a:pPr lvl="0"/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Яхин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К.К., Калмыков Ю.А. Группа личностного роста для лиц с психическими расстройствами и кризисными состояниями. Казань: КГМУ, 2010. – 130 с.</a:t>
            </a:r>
          </a:p>
          <a:p>
            <a:pPr lvl="0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7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Последствия суицидального поведения</a:t>
            </a:r>
          </a:p>
          <a:p>
            <a:pPr>
              <a:buFont typeface="Wingdings" pitchFamily="2" charset="2"/>
              <a:buNone/>
            </a:pPr>
            <a:r>
              <a:rPr lang="ru-RU" sz="4800" dirty="0" smtClean="0">
                <a:solidFill>
                  <a:schemeClr val="tx2">
                    <a:lumMod val="50000"/>
                  </a:schemeClr>
                </a:solidFill>
              </a:rPr>
              <a:t>испытывают  </a:t>
            </a:r>
            <a:r>
              <a:rPr lang="ru-RU" sz="4800" b="1" dirty="0">
                <a:solidFill>
                  <a:schemeClr val="tx2">
                    <a:lumMod val="50000"/>
                  </a:schemeClr>
                </a:solidFill>
              </a:rPr>
              <a:t>5 млн. россиян</a:t>
            </a:r>
            <a:r>
              <a:rPr lang="ru-RU" sz="4800" dirty="0">
                <a:solidFill>
                  <a:schemeClr val="tx2">
                    <a:lumMod val="50000"/>
                  </a:schemeClr>
                </a:solidFill>
              </a:rPr>
              <a:t>, </a:t>
            </a:r>
          </a:p>
          <a:p>
            <a:pPr>
              <a:buFont typeface="Wingdings" pitchFamily="2" charset="2"/>
              <a:buNone/>
            </a:pPr>
            <a:r>
              <a:rPr lang="ru-RU" sz="4800" dirty="0">
                <a:solidFill>
                  <a:schemeClr val="tx2">
                    <a:lumMod val="50000"/>
                  </a:schemeClr>
                </a:solidFill>
              </a:rPr>
              <a:t>   или </a:t>
            </a:r>
            <a:r>
              <a:rPr lang="en-US" sz="4800" b="1" dirty="0">
                <a:solidFill>
                  <a:schemeClr val="tx2">
                    <a:lumMod val="50000"/>
                  </a:schemeClr>
                </a:solidFill>
              </a:rPr>
              <a:t>&gt;</a:t>
            </a:r>
            <a:r>
              <a:rPr lang="ru-RU" sz="4800" b="1" dirty="0">
                <a:solidFill>
                  <a:schemeClr val="tx2">
                    <a:lumMod val="50000"/>
                  </a:schemeClr>
                </a:solidFill>
              </a:rPr>
              <a:t>3%</a:t>
            </a:r>
            <a:r>
              <a:rPr lang="ru-RU" sz="4800" dirty="0">
                <a:solidFill>
                  <a:schemeClr val="tx2">
                    <a:lumMod val="50000"/>
                  </a:schemeClr>
                </a:solidFill>
              </a:rPr>
              <a:t>  населения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uicidesurvivorsguilt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57400" y="1828800"/>
            <a:ext cx="4953000" cy="40386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Почему??????????????????????????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u="sng" dirty="0" smtClean="0">
                <a:hlinkClick r:id="rId2"/>
              </a:rPr>
              <a:t>Liana </a:t>
            </a:r>
            <a:r>
              <a:rPr lang="en-US" u="sng" dirty="0" err="1" smtClean="0">
                <a:hlinkClick r:id="rId2"/>
              </a:rPr>
              <a:t>Alaverdova</a:t>
            </a:r>
            <a:r>
              <a:rPr lang="ru-RU" u="sng" dirty="0" smtClean="0">
                <a:hlinkClick r:id="rId2"/>
              </a:rPr>
              <a:t>, Волонтер </a:t>
            </a:r>
            <a:r>
              <a:rPr lang="en-US" u="sng" dirty="0" smtClean="0">
                <a:hlinkClick r:id="rId2"/>
              </a:rPr>
              <a:t>AFSP (</a:t>
            </a:r>
            <a:r>
              <a:rPr lang="ru-RU" u="sng" dirty="0" smtClean="0">
                <a:hlinkClick r:id="rId2"/>
              </a:rPr>
              <a:t>Американского общества по предотвращению самоубийств), Администратор форума </a:t>
            </a:r>
            <a:r>
              <a:rPr lang="en-US" u="sng" dirty="0" smtClean="0">
                <a:hlinkClick r:id="rId2"/>
              </a:rPr>
              <a:t>www.poslesuicida.net</a:t>
            </a:r>
          </a:p>
          <a:p>
            <a:r>
              <a:rPr lang="en-US" dirty="0" smtClean="0">
                <a:hlinkClick r:id="rId2"/>
              </a:rPr>
              <a:t>lalaverdova@gmail.com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Контактная информация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FSP-LOGO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00200" y="1447800"/>
            <a:ext cx="5486400" cy="41148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Американское Общество по Предотвращению Самоубийств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 http://www.afsp.org</a:t>
            </a:r>
            <a:endParaRPr lang="en-US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Значение групп поддержки для людей, переживших самоубийство. Различные категории групп: для родителей, детей, братьев и сестер, и т.д.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Виды групп поддержки: реальные и виртуальные. Форумы. 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www.poslesuicida.net</a:t>
            </a:r>
            <a:endParaRPr lang="ru-RU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Личный опыт: книги, встречи в группе (у самаритян). 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Группы поддержки и их значимость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Опыт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AFSP (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встречи волонтеров).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Интернет-семинар (1 час 20 мин.) для волонтеров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AFSP.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Как организовать визиты.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hlinkClick r:id="rId3"/>
              </a:rPr>
              <a:t>http://www.afsp.org/outreachprogram/volunteertraining</a:t>
            </a: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Тренинг для волонтерства и пособия для организации кружков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utofthedarknes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1600200"/>
            <a:ext cx="5410200" cy="3934691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«Из тьмы» – походы против самоубийства.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2">
                    <a:lumMod val="50000"/>
                  </a:schemeClr>
                </a:solidFill>
                <a:hlinkClick r:id="rId3"/>
              </a:rPr>
              <a:t>http://www.afsp.org/out-of-the-darkness-walks</a:t>
            </a:r>
            <a:endParaRPr lang="en-US" sz="28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N515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2" y="1481138"/>
            <a:ext cx="6034616" cy="45259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Поход «Из тьмы» 27 октября 2013 г., Нью-Йорк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/>
        </p:nvGraphicFramePr>
        <p:xfrm>
          <a:off x="323528" y="1124744"/>
          <a:ext cx="8496944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123" name="TextBox 2"/>
          <p:cNvSpPr txBox="1">
            <a:spLocks noChangeArrowheads="1"/>
          </p:cNvSpPr>
          <p:nvPr/>
        </p:nvSpPr>
        <p:spPr bwMode="auto">
          <a:xfrm>
            <a:off x="136525" y="115888"/>
            <a:ext cx="8640763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accent2">
                    <a:lumMod val="50000"/>
                  </a:schemeClr>
                </a:solidFill>
              </a:rPr>
              <a:t>ЧАСТОТА ЗАВЕРШЕННЫХ СУИЦИДОВ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accent2">
                    <a:lumMod val="50000"/>
                  </a:schemeClr>
                </a:solidFill>
              </a:rPr>
              <a:t>В ЗАВИСИМОСТИ ОТ ПОЛА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accent2">
                    <a:lumMod val="50000"/>
                  </a:schemeClr>
                </a:solidFill>
              </a:rPr>
              <a:t>(на 100 000 лиц соответствующего пола)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N515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2" y="1481138"/>
            <a:ext cx="6034616" cy="45259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Поход (продолжение)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DSCN5156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2" y="1481138"/>
            <a:ext cx="6034616" cy="45259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Поход (продолжение)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Поход (продолжение)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Content Placeholder 5" descr="DSCN516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554692" y="1481138"/>
            <a:ext cx="6034616" cy="4525962"/>
          </a:xfr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Что еще можно сделать?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Выступления, семинары, встречи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Распространение брошюр, плакатов, листовок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Помощь в организации всевозможных полезных мероприятий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Книги, статьи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Кому что по силам...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3100" b="1" dirty="0" smtClean="0">
                <a:solidFill>
                  <a:schemeClr val="accent2">
                    <a:lumMod val="50000"/>
                  </a:schemeClr>
                </a:solidFill>
              </a:rPr>
              <a:t>Advocacy and outreach/</a:t>
            </a:r>
            <a:r>
              <a:rPr lang="ru-RU" sz="3100" b="1" dirty="0" smtClean="0">
                <a:solidFill>
                  <a:schemeClr val="accent2">
                    <a:lumMod val="50000"/>
                  </a:schemeClr>
                </a:solidFill>
              </a:rPr>
              <a:t>пропаганда, защита, движение вовне</a:t>
            </a:r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yourarenotalon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1125" y="2210594"/>
            <a:ext cx="6381750" cy="306705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Оставшимся в живых нужны поддержка и понимание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>
            <a:normAutofit/>
          </a:bodyPr>
          <a:lstStyle/>
          <a:p>
            <a:r>
              <a:rPr lang="ru-RU" sz="72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Благодарю </a:t>
            </a:r>
            <a:br>
              <a:rPr lang="ru-RU" sz="72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72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внимание!</a:t>
            </a:r>
            <a:br>
              <a:rPr lang="ru-RU" sz="7200" b="1" i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7200" b="1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4"/>
          <p:cNvSpPr txBox="1">
            <a:spLocks noChangeArrowheads="1"/>
          </p:cNvSpPr>
          <p:nvPr/>
        </p:nvSpPr>
        <p:spPr bwMode="auto">
          <a:xfrm>
            <a:off x="468313" y="0"/>
            <a:ext cx="8135937" cy="621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3800" b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Мужчины</a:t>
            </a:r>
            <a:r>
              <a:rPr lang="ru-RU" sz="36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в 4 раза чаще, чем женщины, совершают завершенные самоубийства (пропорция 4:1;  </a:t>
            </a: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</a:rPr>
              <a:t>в России – 6:1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).</a:t>
            </a:r>
          </a:p>
          <a:p>
            <a:pPr>
              <a:spcBef>
                <a:spcPct val="50000"/>
              </a:spcBef>
            </a:pP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Женщины в 4 раза чаще, чем мужчины, совершают суицидальные попытки (пропорция 4:1; в России, </a:t>
            </a:r>
            <a:r>
              <a:rPr lang="ru-RU" sz="3600" b="1" i="1" dirty="0">
                <a:solidFill>
                  <a:schemeClr val="accent2">
                    <a:lumMod val="50000"/>
                  </a:schemeClr>
                </a:solidFill>
              </a:rPr>
              <a:t>по данным последних исследований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</a:rPr>
              <a:t> – 1:1).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1138238"/>
            <a:ext cx="9144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3600" b="1" dirty="0">
              <a:solidFill>
                <a:srgbClr val="000080"/>
              </a:solidFill>
              <a:latin typeface="Times New Roman" pitchFamily="18" charset="0"/>
            </a:endParaRPr>
          </a:p>
          <a:p>
            <a:pPr algn="ctr"/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СРЕДНИЙ ВОЗРАСТ СУИЦИДЕНТОВ </a:t>
            </a:r>
          </a:p>
          <a:p>
            <a:pPr algn="ctr"/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В РОССИИ</a:t>
            </a:r>
          </a:p>
          <a:p>
            <a:pPr algn="ctr" eaLnBrk="0" hangingPunct="0"/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 </a:t>
            </a:r>
            <a:endParaRPr lang="en-US" sz="1200" dirty="0">
              <a:solidFill>
                <a:schemeClr val="accent2">
                  <a:lumMod val="50000"/>
                </a:schemeClr>
              </a:solidFill>
              <a:latin typeface="Tahoma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 </a:t>
            </a:r>
            <a:endParaRPr lang="en-US" sz="1200" dirty="0">
              <a:solidFill>
                <a:schemeClr val="accent2">
                  <a:lumMod val="50000"/>
                </a:schemeClr>
              </a:solidFill>
              <a:latin typeface="Tahoma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МУЖЧИНЫ – 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43 года</a:t>
            </a:r>
            <a:endParaRPr lang="en-US" sz="4000" dirty="0">
              <a:solidFill>
                <a:schemeClr val="accent2">
                  <a:lumMod val="50000"/>
                </a:schemeClr>
              </a:solidFill>
              <a:latin typeface="Tahoma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 </a:t>
            </a:r>
            <a:endParaRPr lang="en-US" sz="1200" dirty="0">
              <a:solidFill>
                <a:schemeClr val="accent2">
                  <a:lumMod val="50000"/>
                </a:schemeClr>
              </a:solidFill>
              <a:latin typeface="Tahoma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ЖЕНЩИНЫ – </a:t>
            </a: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52 года</a:t>
            </a:r>
            <a:r>
              <a:rPr lang="ru-RU" sz="1100" dirty="0">
                <a:solidFill>
                  <a:schemeClr val="accent2">
                    <a:lumMod val="50000"/>
                  </a:schemeClr>
                </a:solidFill>
                <a:latin typeface="Tahoma" pitchFamily="34" charset="0"/>
              </a:rPr>
              <a:t> </a:t>
            </a:r>
            <a:endParaRPr lang="ru-RU" sz="1800" dirty="0">
              <a:solidFill>
                <a:schemeClr val="accent2">
                  <a:lumMod val="50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/>
        </p:nvGraphicFramePr>
        <p:xfrm>
          <a:off x="251520" y="1268760"/>
          <a:ext cx="8424936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219" name="TextBox 2"/>
          <p:cNvSpPr txBox="1">
            <a:spLocks noChangeArrowheads="1"/>
          </p:cNvSpPr>
          <p:nvPr/>
        </p:nvSpPr>
        <p:spPr bwMode="auto">
          <a:xfrm>
            <a:off x="179388" y="333375"/>
            <a:ext cx="87852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accent2">
                    <a:lumMod val="50000"/>
                  </a:schemeClr>
                </a:solidFill>
              </a:rPr>
              <a:t>ЧАСТОТА СУИЦИДОВ У ЖИТЕЛЕЙ ГОРОДСКОЙ И СЕЛЬСКОЙ МЕСТНОСТИ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chemeClr val="accent2">
                    <a:lumMod val="50000"/>
                  </a:schemeClr>
                </a:solidFill>
              </a:rPr>
              <a:t>(на 100 000 населения)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887413" y="166688"/>
            <a:ext cx="7391400" cy="60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Пятый национальный конгресс по социальной и клинической психиатрии. «Психическое здоровье – фактор социальной стабильности и гармоничного развития общества»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г. Москва, 11-13 декабря 2013 г 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СЕКЦИЯ: СУИЦИДАЛЬНАЯ СИТУАЦИЯ КАК ДОСТОВЕРНЫЙ ИНДИКАТОР ОБЩЕСТВЕННОГО ПСИХИЧЕСКОГО ЗДОРОВЬЯ И СОЦИАЛЬНОГО БЛАГОПОЛУЧИЯ</a:t>
            </a:r>
            <a:r>
              <a:rPr lang="ru-RU" sz="2000" b="1" dirty="0">
                <a:solidFill>
                  <a:srgbClr val="C00000"/>
                </a:solidFill>
              </a:rPr>
              <a:t>	</a:t>
            </a:r>
          </a:p>
          <a:p>
            <a:pPr algn="just">
              <a:defRPr/>
            </a:pPr>
            <a:endParaRPr lang="ru-RU" sz="2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107950" y="260350"/>
            <a:ext cx="88566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b="1" smtClean="0">
                <a:solidFill>
                  <a:srgbClr val="990000"/>
                </a:solidFill>
              </a:rPr>
              <a:t>ДИНАМИКА ЧАСТОТЫ СУИЦИДОВ В РОССИИ В</a:t>
            </a:r>
            <a:r>
              <a:rPr lang="en-US" altLang="ru-RU" b="1" smtClean="0">
                <a:solidFill>
                  <a:srgbClr val="990000"/>
                </a:solidFill>
              </a:rPr>
              <a:t> XX –</a:t>
            </a:r>
            <a:r>
              <a:rPr lang="ru-RU" altLang="ru-RU" b="1" smtClean="0">
                <a:solidFill>
                  <a:srgbClr val="990000"/>
                </a:solidFill>
              </a:rPr>
              <a:t> НАЧАЛЕ</a:t>
            </a:r>
            <a:r>
              <a:rPr lang="en-US" altLang="ru-RU" b="1" smtClean="0">
                <a:solidFill>
                  <a:srgbClr val="990000"/>
                </a:solidFill>
              </a:rPr>
              <a:t> XXI </a:t>
            </a:r>
            <a:r>
              <a:rPr lang="ru-RU" altLang="ru-RU" b="1" smtClean="0">
                <a:solidFill>
                  <a:srgbClr val="990000"/>
                </a:solidFill>
              </a:rPr>
              <a:t>ВЕКА</a:t>
            </a:r>
          </a:p>
          <a:p>
            <a:pPr algn="ctr" eaLnBrk="1" hangingPunct="1"/>
            <a:r>
              <a:rPr lang="ru-RU" altLang="ru-RU" b="1" smtClean="0">
                <a:solidFill>
                  <a:srgbClr val="990000"/>
                </a:solidFill>
              </a:rPr>
              <a:t>(НА 100 000 НАСЕЛЕНИЯ) </a:t>
            </a:r>
            <a:r>
              <a:rPr lang="en-US" altLang="ru-RU" b="1" smtClean="0">
                <a:solidFill>
                  <a:srgbClr val="990000"/>
                </a:solidFill>
              </a:rPr>
              <a:t> </a:t>
            </a:r>
            <a:r>
              <a:rPr lang="ru-RU" altLang="ru-RU" b="1" smtClean="0">
                <a:solidFill>
                  <a:srgbClr val="990000"/>
                </a:solidFill>
              </a:rPr>
              <a:t> </a:t>
            </a:r>
          </a:p>
        </p:txBody>
      </p:sp>
      <p:graphicFrame>
        <p:nvGraphicFramePr>
          <p:cNvPr id="4" name="Диаграмма 3"/>
          <p:cNvGraphicFramePr>
            <a:graphicFrameLocks noGrp="1"/>
          </p:cNvGraphicFramePr>
          <p:nvPr/>
        </p:nvGraphicFramePr>
        <p:xfrm>
          <a:off x="-86320" y="385465"/>
          <a:ext cx="9316641" cy="6087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66426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4809</TotalTime>
  <Words>901</Words>
  <Application>Microsoft Office PowerPoint</Application>
  <PresentationFormat>Экран (4:3)</PresentationFormat>
  <Paragraphs>196</Paragraphs>
  <Slides>45</Slides>
  <Notes>8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7" baseType="lpstr">
      <vt:lpstr>Тема Office</vt:lpstr>
      <vt:lpstr>Worksheet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   КОЛИЧЕСТВО ЗавершенныХ суицидОВ в Республике Татарстан  в 2005-2013гг. (по данным Федеральной службы государственной статистики)  </vt:lpstr>
      <vt:lpstr>  КОЛИЧЕСТВО ЗавершенныХ суицидОВ несовершеннолетних в Республике Татарстан в 2005-2013гг. (по данным Федеральной службы государственной статистики)  </vt:lpstr>
      <vt:lpstr> Межведомственное взаимодействие  Республиканская комиссия  по делам несовершеннолетних  и защите их прав  </vt:lpstr>
      <vt:lpstr>                Михай Чиксентмихайи. 1. Поток: психология оптимального переживания. 2. В поисках потока.        </vt:lpstr>
      <vt:lpstr> Методы профилактики суицидов:  1. Оказание психоло-психиатрической помощи лицам с кризисными состояниями и суицидальным поведением.  2. Обучение работающих с населением специалистов различного профиля распознаванию депрессивных расстройств и суицидальных тенденций. 3. Проведение образовательных программ для несовершеннолетних по формированию жизненных навыков, включающих стратегии преодоления стресса и разрешения конфликтов. 4. Информирование населения о существующей системе кризисной психологической помощи и доступность этой помощи. </vt:lpstr>
      <vt:lpstr>Телефон и сайт суицидологической службы</vt:lpstr>
      <vt:lpstr>                  Общие принципы кризисной психологической помощи: 1. Позиция консультанта должна быть более активной.  2. Стремиться уменьшить душевную боль, страдания, а не уговаривать отказаться от суицида или спорить о смысле жизни.  3. Обеспечить наблюдение и контроль за пациентом.  4. Необходимо оставаться в рамках актуальной ситуации 5. Внимательное оформление документации.  6. Длительность психологической помощи.          </vt:lpstr>
      <vt:lpstr> Антисуицидальные мотивы: - этические; - религиозные; - моральные; -  эстетические; - когнитивной надежды; - финальной неопределенности.   </vt:lpstr>
      <vt:lpstr>      Особенности подросткового суицида:  - кратковременные конфликты в сферах близких отношений (в семье, школе, группе) - конфликт воспринимается как крайне значимый и травматичный - суицидальный поступок воспринимается в романтически-героическом ореоле: как смелый вызов, как решительное действие, как мужественное решение и т.п.  - суицидное поведение демонстративно, в нем есть признаки "игры на публику" - суицидальное поведение регулируется скорее порывом, аффектом, в нем нет продуманности, взвешенности, точного просчета - средства самоубийства выбраны неумело.     </vt:lpstr>
      <vt:lpstr>        Проявления депрессивных  состояний в молодом возрасте иные, чем у взрослых: - потеря  энергии  - чувство  скуки, усталости  - ухудшение  успеваемости  - рассеянность  внимания  - чувство  "заслуженной  отвергнутости".      </vt:lpstr>
      <vt:lpstr>        При изменении поведения подростка (отгороженность, замкнутость, снижение контактности, повышенная раздражительность, утомляемость и вспыльчивость по малейшему поводу), появление асоциальных тенденций, наличие актуальных конфликтов в семье и в школе целесообразна консультация психолога, психотерапевта.      </vt:lpstr>
      <vt:lpstr>      Опросник  «Индекс благополучия ВОЗ»     Напрасная смерть: причины и профилактика самоубийств / Ред. Д. Вассерман; пер. Е. Ройне. — М.: Смысл, 2005. — 310 с.     </vt:lpstr>
      <vt:lpstr>     Незаконченные предложения  (В.П. Костюкевич, 2001): 1. Мысль, которая меня постоянно преследует, касается ..... 2. Я для себя решил(а) окончательно, что ..... 3. Вокруг меня …..  4. В этой жизни ….. 5.Жизнь – это ….. 6. Я обязательно ….. 7. Через некоторое время ….. 8. Жизнь после смерти – это ….. 9. Впереди меня ждет ….. 10. Жаль только, что …..    </vt:lpstr>
      <vt:lpstr>                     Диагностические критерии пограничного личностного расстройства:  - аффективная нестабильность и отчетливая реактивность на средовые ситуации; - неистовые порывы избежать реального или воображаемого покидания; - хроническое чувство пустоты; - неадекватная, интенсивная злость или трудность ее контролировать; - импульсивность; - повторяющееся суицидное поведение, жесты или угрозы, или самоповреждающее поведение; - нестабильные и интенсивные межличностные отношения; - нарушение идентичности: отчетливо и постоянно нестабильный «Я»-имидж;  - преходящая, связанная со стрессом паранойя или тяжелые диссоциативные симптомы.             </vt:lpstr>
      <vt:lpstr>                    Возможные цели самоповреждающего поведения при пограничном личностном расстройстве:  - стремление посредством физической боли избавиться от душевного дискомфорта, чувства опустошенности, скуки;   - стремление релаксироваться, снять напряжение, выразив таким образом свой гнев;  - стремление наказать себя за отрицательные («плохие») качества; - крик о помощи, отражающий невозможность передать свое состояние словами.               </vt:lpstr>
      <vt:lpstr>Кафедра психиатрии и наркологии с курсом клинической психологии  ФПК и ППС КГМУ</vt:lpstr>
      <vt:lpstr>Публикации</vt:lpstr>
      <vt:lpstr>Слайд 32</vt:lpstr>
      <vt:lpstr>Почему??????????????????????????</vt:lpstr>
      <vt:lpstr>Контактная информация</vt:lpstr>
      <vt:lpstr>Американское Общество по Предотвращению Самоубийств http://www.afsp.org</vt:lpstr>
      <vt:lpstr>Группы поддержки и их значимость</vt:lpstr>
      <vt:lpstr>Тренинг для волонтерства и пособия для организации кружков</vt:lpstr>
      <vt:lpstr>«Из тьмы» – походы против самоубийства. http://www.afsp.org/out-of-the-darkness-walks</vt:lpstr>
      <vt:lpstr>Поход «Из тьмы» 27 октября 2013 г., Нью-Йорк</vt:lpstr>
      <vt:lpstr>Поход (продолжение)</vt:lpstr>
      <vt:lpstr>Поход (продолжение)</vt:lpstr>
      <vt:lpstr>Поход (продолжение)</vt:lpstr>
      <vt:lpstr> Advocacy and outreach/пропаганда, защита, движение вовне </vt:lpstr>
      <vt:lpstr>Оставшимся в живых нужны поддержка и понимание</vt:lpstr>
      <vt:lpstr>Благодарю  за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Татьяна Владимировна</dc:creator>
  <cp:lastModifiedBy>user2</cp:lastModifiedBy>
  <cp:revision>524</cp:revision>
  <dcterms:created xsi:type="dcterms:W3CDTF">2011-10-06T11:10:03Z</dcterms:created>
  <dcterms:modified xsi:type="dcterms:W3CDTF">2014-02-25T08:00:16Z</dcterms:modified>
</cp:coreProperties>
</file>